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5"/>
  </p:notesMasterIdLst>
  <p:handoutMasterIdLst>
    <p:handoutMasterId r:id="rId56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6" r:id="rId14"/>
    <p:sldId id="2147374619" r:id="rId15"/>
    <p:sldId id="265" r:id="rId16"/>
    <p:sldId id="276" r:id="rId17"/>
    <p:sldId id="303" r:id="rId18"/>
    <p:sldId id="293" r:id="rId19"/>
    <p:sldId id="277" r:id="rId20"/>
    <p:sldId id="2145706688" r:id="rId21"/>
    <p:sldId id="2145706674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2145706692" r:id="rId42"/>
    <p:sldId id="2145706693" r:id="rId43"/>
    <p:sldId id="321" r:id="rId44"/>
    <p:sldId id="2145706695" r:id="rId45"/>
    <p:sldId id="2145706696" r:id="rId46"/>
    <p:sldId id="2145706697" r:id="rId47"/>
    <p:sldId id="288" r:id="rId48"/>
    <p:sldId id="289" r:id="rId49"/>
    <p:sldId id="320" r:id="rId50"/>
    <p:sldId id="274" r:id="rId51"/>
    <p:sldId id="275" r:id="rId52"/>
    <p:sldId id="2147374618" r:id="rId53"/>
    <p:sldId id="329" r:id="rId54"/>
  </p:sldIdLst>
  <p:sldSz cx="12192000" cy="6858000"/>
  <p:notesSz cx="6858000" cy="1857375"/>
  <p:custDataLst>
    <p:tags r:id="rId5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1C7DDB"/>
    <a:srgbClr val="0948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3" d="100"/>
          <a:sy n="73" d="100"/>
        </p:scale>
        <p:origin x="58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gs" Target="tags/tag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657152\Downloads\Chain%20%20Custome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Sheet3!$F$5</c:f>
              <c:strCache>
                <c:ptCount val="1"/>
                <c:pt idx="0">
                  <c:v>Accuracy 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Sheet3!$E$6:$E$9</c:f>
              <c:strCache>
                <c:ptCount val="4"/>
                <c:pt idx="0">
                  <c:v>Logistic Regression</c:v>
                </c:pt>
                <c:pt idx="1">
                  <c:v>Support Vector Machine</c:v>
                </c:pt>
                <c:pt idx="2">
                  <c:v>Decision Tree</c:v>
                </c:pt>
                <c:pt idx="3">
                  <c:v>K Nearest Neighbours</c:v>
                </c:pt>
              </c:strCache>
            </c:strRef>
          </c:cat>
          <c:val>
            <c:numRef>
              <c:f>Sheet3!$F$6:$F$9</c:f>
              <c:numCache>
                <c:formatCode>General</c:formatCode>
                <c:ptCount val="4"/>
                <c:pt idx="0">
                  <c:v>0.83333299999999999</c:v>
                </c:pt>
                <c:pt idx="1">
                  <c:v>0.83333299999999999</c:v>
                </c:pt>
                <c:pt idx="2">
                  <c:v>0.94444399999999995</c:v>
                </c:pt>
                <c:pt idx="3">
                  <c:v>0.88888900000000004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2A-43D5-8216-0014F950ED6A}"/>
            </c:ext>
          </c:extLst>
        </c:ser>
        <c:ser>
          <c:idx val="1"/>
          <c:order val="1"/>
          <c:tx>
            <c:strRef>
              <c:f>Sheet3!$G$5</c:f>
              <c:strCache>
                <c:ptCount val="1"/>
                <c:pt idx="0">
                  <c:v>Best Score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Sheet3!$E$6:$E$9</c:f>
              <c:strCache>
                <c:ptCount val="4"/>
                <c:pt idx="0">
                  <c:v>Logistic Regression</c:v>
                </c:pt>
                <c:pt idx="1">
                  <c:v>Support Vector Machine</c:v>
                </c:pt>
                <c:pt idx="2">
                  <c:v>Decision Tree</c:v>
                </c:pt>
                <c:pt idx="3">
                  <c:v>K Nearest Neighbours</c:v>
                </c:pt>
              </c:strCache>
            </c:strRef>
          </c:cat>
          <c:val>
            <c:numRef>
              <c:f>Sheet3!$G$6:$G$9</c:f>
              <c:numCache>
                <c:formatCode>General</c:formatCode>
                <c:ptCount val="4"/>
                <c:pt idx="0">
                  <c:v>0.84642899999999999</c:v>
                </c:pt>
                <c:pt idx="1">
                  <c:v>0.84821400000000002</c:v>
                </c:pt>
                <c:pt idx="2">
                  <c:v>0.90357100000000001</c:v>
                </c:pt>
                <c:pt idx="3">
                  <c:v>0.87678599999999995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2A-43D5-8216-0014F950ED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31576736"/>
        <c:axId val="1531582976"/>
      </c:barChart>
      <c:catAx>
        <c:axId val="153157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1582976"/>
        <c:crosses val="autoZero"/>
        <c:auto val="1"/>
        <c:lblAlgn val="ctr"/>
        <c:lblOffset val="100"/>
        <c:noMultiLvlLbl val="0"/>
      </c:catAx>
      <c:valAx>
        <c:axId val="15315829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1576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03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4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BB52B-0C5D-4023-89D5-282E9A52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850DA69-657E-41C3-B340-B16C354CA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11406187" cy="4951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4084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49856A0C-BAFB-1AC0-A1AC-5B2FAE6A66D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6941430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473" imgH="473" progId="TCLayout.ActiveDocument.1">
                  <p:embed/>
                </p:oleObj>
              </mc:Choice>
              <mc:Fallback>
                <p:oleObj name="think-cell Slide" r:id="rId17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azim/IBMCertProject/blob/main/04.eda-dataviz.ipynb.jupyterlite.ipynb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azim/IBMCertProject/blob/main/03.eda-sql-coursera_sqllite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azim/IBMCertProject/blob/main/05.launch_site_location.jupyterlite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azim/IBMCertProject/blob/main/05b.%20Plotly%20Dash%20dashboard_%20spacex_dash_app.py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azim/IBMCertProject/blob/main/06.SpaceX_Machine_Learning_Prediction_Part_5.jupyterlite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75.png"/><Relationship Id="rId4" Type="http://schemas.openxmlformats.org/officeDocument/2006/relationships/image" Target="../media/image1.emf"/><Relationship Id="rId9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38.png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40.png"/><Relationship Id="rId4" Type="http://schemas.openxmlformats.org/officeDocument/2006/relationships/image" Target="../media/image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81.png"/><Relationship Id="rId5" Type="http://schemas.openxmlformats.org/officeDocument/2006/relationships/image" Target="../media/image41.png"/><Relationship Id="rId4" Type="http://schemas.openxmlformats.org/officeDocument/2006/relationships/image" Target="../media/image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85.png"/><Relationship Id="rId5" Type="http://schemas.openxmlformats.org/officeDocument/2006/relationships/image" Target="../media/image42.png"/><Relationship Id="rId4" Type="http://schemas.openxmlformats.org/officeDocument/2006/relationships/image" Target="../media/image1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itsloan.mit.edu/ideas-made-to-matter/machine-learning-explained" TargetMode="External"/><Relationship Id="rId4" Type="http://schemas.openxmlformats.org/officeDocument/2006/relationships/hyperlink" Target="https://www.python.org/about/gettingstarted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List_of_Falcon_9_and_Falcon_Heavy_launches_(2010%E2%80%932019)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_9_and_Falcon_Heavy_launches_(2010%E2%80%932019)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azim/IBMCertProject/blob/main/01.data-collection-api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azim/IBMCertProject/blob/main/02.data_wrangling_jupyterlite.jupyterlite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Nazim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31</a:t>
            </a:r>
            <a:r>
              <a:rPr lang="en-US" baseline="3000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st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May 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98217"/>
            <a:ext cx="9745589" cy="65481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visualized using Scatter Charts, Line Charts and Bar Charts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7D8D4A-434E-6D0C-361A-C48E3A8B1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32" y="2153033"/>
            <a:ext cx="11684216" cy="18260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2B7D3E-AF5F-702D-C34E-2B58C0D06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32" y="4063203"/>
            <a:ext cx="12192000" cy="23603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4D1DDB-335F-EDB3-7B55-0C056311F215}"/>
              </a:ext>
            </a:extLst>
          </p:cNvPr>
          <p:cNvSpPr txBox="1"/>
          <p:nvPr/>
        </p:nvSpPr>
        <p:spPr>
          <a:xfrm>
            <a:off x="3657599" y="6531444"/>
            <a:ext cx="2878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slide please for the URL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98217"/>
            <a:ext cx="9745589" cy="65481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visualized using Scatter Charts, Line Charts and Bar Charts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A4B0F8-B56B-F56D-4FED-9A2C59526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134"/>
            <a:ext cx="11887200" cy="2508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6276DB-5986-9F89-3EE2-CB4E38EB98C8}"/>
              </a:ext>
            </a:extLst>
          </p:cNvPr>
          <p:cNvSpPr txBox="1"/>
          <p:nvPr/>
        </p:nvSpPr>
        <p:spPr>
          <a:xfrm>
            <a:off x="429229" y="5673019"/>
            <a:ext cx="88724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3"/>
              </a:rPr>
              <a:t>IBMCertProject</a:t>
            </a:r>
            <a:r>
              <a:rPr lang="en-US" dirty="0">
                <a:hlinkClick r:id="rId3"/>
              </a:rPr>
              <a:t>/04.eda-dataviz.ipynb.jupyterlite.ipynb at main · </a:t>
            </a:r>
            <a:r>
              <a:rPr lang="en-US" dirty="0" err="1">
                <a:hlinkClick r:id="rId3"/>
              </a:rPr>
              <a:t>inazim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IBMCertProject</a:t>
            </a:r>
            <a:r>
              <a:rPr lang="en-US" dirty="0">
                <a:hlinkClick r:id="rId3"/>
              </a:rPr>
              <a:t>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819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0717" y="1421804"/>
            <a:ext cx="1186618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GB" sz="1800" dirty="0">
                <a:latin typeface="Abadi" panose="020B0604020104020204" pitchFamily="34" charset="0"/>
              </a:rPr>
              <a:t>The SQL queries performed on the data set were used to: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dirty="0">
                <a:latin typeface="Abadi" panose="020B0604020104020204" pitchFamily="34" charset="0"/>
              </a:rPr>
              <a:t>Display the names of the unique launch sites in the space mission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dirty="0">
                <a:latin typeface="Abadi" panose="020B0604020104020204" pitchFamily="34" charset="0"/>
              </a:rPr>
              <a:t>Display 5 records where launch sites begin with the string ‘CCA’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dirty="0">
                <a:latin typeface="Abadi" panose="020B0604020104020204" pitchFamily="34" charset="0"/>
              </a:rPr>
              <a:t>Display the total payload mass carried by boosters launched by NASA (CRS)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dirty="0">
                <a:latin typeface="Abadi" panose="020B0604020104020204" pitchFamily="34" charset="0"/>
              </a:rPr>
              <a:t>Display the average payload mass carried by booster version F9 v1.1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dirty="0">
                <a:latin typeface="Abadi" panose="020B0604020104020204" pitchFamily="34" charset="0"/>
              </a:rPr>
              <a:t>List the date when the first successful landing outcome on a ground pad was achieved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dirty="0">
                <a:latin typeface="Abadi" panose="020B0604020104020204" pitchFamily="34" charset="0"/>
              </a:rPr>
              <a:t>List the names of the boosters which had success on a drone ship and a payload mass between 4000 and 6000 kg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dirty="0">
                <a:latin typeface="Abadi" panose="020B0604020104020204" pitchFamily="34" charset="0"/>
              </a:rPr>
              <a:t>List the total number of successful and failed mission outcomes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dirty="0">
                <a:latin typeface="Abadi" panose="020B0604020104020204" pitchFamily="34" charset="0"/>
              </a:rPr>
              <a:t>List the names of the booster versions which have carried the maximum payload mass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dirty="0">
                <a:latin typeface="Abadi" panose="020B0604020104020204" pitchFamily="34" charset="0"/>
              </a:rPr>
              <a:t>List the failed landing outcomes on drone ships, their booster versions, and launch site names for 2015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dirty="0">
                <a:latin typeface="Abadi" panose="020B0604020104020204" pitchFamily="34" charset="0"/>
              </a:rPr>
              <a:t>Rank the count of landing outcomes (such as Failure (drone ship) or Success (ground pad)) between the date 2010-06-04 and 2017-03-20, in descending order</a:t>
            </a:r>
            <a:endParaRPr lang="en-US" sz="1400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0D0CF-2813-1645-92E6-B7878330C6C9}"/>
              </a:ext>
            </a:extLst>
          </p:cNvPr>
          <p:cNvSpPr txBox="1"/>
          <p:nvPr/>
        </p:nvSpPr>
        <p:spPr>
          <a:xfrm>
            <a:off x="609599" y="6211669"/>
            <a:ext cx="9007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3"/>
              </a:rPr>
              <a:t>IBMCertProject</a:t>
            </a:r>
            <a:r>
              <a:rPr lang="en-US" dirty="0">
                <a:hlinkClick r:id="rId3"/>
              </a:rPr>
              <a:t>/03.eda-sql-coursera_sqllite.ipynb at main · </a:t>
            </a:r>
            <a:r>
              <a:rPr lang="en-US" dirty="0" err="1">
                <a:hlinkClick r:id="rId3"/>
              </a:rPr>
              <a:t>inazim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IBMCertProject</a:t>
            </a:r>
            <a:r>
              <a:rPr lang="en-US" dirty="0">
                <a:hlinkClick r:id="rId3"/>
              </a:rPr>
              <a:t> · 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6971" y="1425037"/>
            <a:ext cx="10985939" cy="289471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600" b="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Folium Maps were used as below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Markers indicate points like launch sites;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Circles indicate highlighted areas around specific coordinates;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Marker clusters indicates groups of events in each coordinate, like launches in a launch site; and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Lines are used to indicate distances between two coordinates.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86D138-1691-AC43-4DDB-29630BCAF0B3}"/>
              </a:ext>
            </a:extLst>
          </p:cNvPr>
          <p:cNvSpPr txBox="1"/>
          <p:nvPr/>
        </p:nvSpPr>
        <p:spPr>
          <a:xfrm>
            <a:off x="872357" y="4585520"/>
            <a:ext cx="7998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3"/>
              </a:rPr>
              <a:t>IBMCertProject</a:t>
            </a:r>
            <a:r>
              <a:rPr lang="en-US" dirty="0">
                <a:hlinkClick r:id="rId3"/>
              </a:rPr>
              <a:t>/05.launch_site_location.jupyterlite.ipynb at main · </a:t>
            </a:r>
            <a:r>
              <a:rPr lang="en-US" dirty="0" err="1">
                <a:hlinkClick r:id="rId3"/>
              </a:rPr>
              <a:t>inazim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IBMCertProject</a:t>
            </a:r>
            <a:r>
              <a:rPr lang="en-US" dirty="0">
                <a:hlinkClick r:id="rId3"/>
              </a:rPr>
              <a:t>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20825"/>
            <a:ext cx="9745589" cy="32929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and Scatter graph were used with added interaction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700" dirty="0">
                <a:latin typeface="Abadi" panose="020B0604020104020204" pitchFamily="34" charset="0"/>
              </a:rPr>
              <a:t>Pie chart  was used plotting total successful launches per site 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700" dirty="0">
                <a:latin typeface="Abadi" panose="020B0604020104020204" pitchFamily="34" charset="0"/>
              </a:rPr>
              <a:t>This gives visual view of the most successful launch site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700" dirty="0">
                <a:latin typeface="Abadi" panose="020B0604020104020204" pitchFamily="34" charset="0"/>
              </a:rPr>
              <a:t>Dropdown box was used to see the success/failure ratio for an individual site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endParaRPr lang="en-GB" sz="1700" dirty="0">
              <a:latin typeface="Abadi" panose="020B06040201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1700" dirty="0">
                <a:latin typeface="Abadi" panose="020B0604020104020204" pitchFamily="34" charset="0"/>
              </a:rPr>
              <a:t>Scatter graph to depict the relation between outcome (success or not) and payload mass (kg)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700" dirty="0">
                <a:latin typeface="Abadi" panose="020B0604020104020204" pitchFamily="34" charset="0"/>
              </a:rPr>
              <a:t>Filter added for ranges of payload masses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700" dirty="0">
                <a:latin typeface="Abadi" panose="020B0604020104020204" pitchFamily="34" charset="0"/>
              </a:rPr>
              <a:t>Filtered added for booster version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46D21-AAEB-6694-47FC-0E9337ADF1D9}"/>
              </a:ext>
            </a:extLst>
          </p:cNvPr>
          <p:cNvSpPr txBox="1"/>
          <p:nvPr/>
        </p:nvSpPr>
        <p:spPr>
          <a:xfrm>
            <a:off x="770011" y="501400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3"/>
              </a:rPr>
              <a:t>IBMCertProject</a:t>
            </a:r>
            <a:r>
              <a:rPr lang="en-US" dirty="0">
                <a:hlinkClick r:id="rId3"/>
              </a:rPr>
              <a:t>/05b. </a:t>
            </a:r>
            <a:r>
              <a:rPr lang="en-US" dirty="0" err="1">
                <a:hlinkClick r:id="rId3"/>
              </a:rPr>
              <a:t>Plotly</a:t>
            </a:r>
            <a:r>
              <a:rPr lang="en-US" dirty="0">
                <a:hlinkClick r:id="rId3"/>
              </a:rPr>
              <a:t> Dash dashboard_ spacex_dash_app.py at main · </a:t>
            </a:r>
            <a:r>
              <a:rPr lang="en-US" dirty="0" err="1">
                <a:hlinkClick r:id="rId3"/>
              </a:rPr>
              <a:t>inazim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IBMCertProject</a:t>
            </a:r>
            <a:r>
              <a:rPr lang="en-US" dirty="0">
                <a:hlinkClick r:id="rId3"/>
              </a:rPr>
              <a:t> · 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A54A15-AD7F-1343-4788-21F36C3453FC}"/>
              </a:ext>
            </a:extLst>
          </p:cNvPr>
          <p:cNvSpPr txBox="1"/>
          <p:nvPr/>
        </p:nvSpPr>
        <p:spPr>
          <a:xfrm>
            <a:off x="851338" y="4998458"/>
            <a:ext cx="9459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3"/>
              </a:rPr>
              <a:t>IBMCertProject</a:t>
            </a:r>
            <a:r>
              <a:rPr lang="en-US" dirty="0">
                <a:hlinkClick r:id="rId3"/>
              </a:rPr>
              <a:t>/06.SpaceX_Machine_Learning_Prediction_Part_5.jupyterlite.ipynb at main · </a:t>
            </a:r>
            <a:r>
              <a:rPr lang="en-US" dirty="0" err="1">
                <a:hlinkClick r:id="rId3"/>
              </a:rPr>
              <a:t>inazim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IBMCertProject</a:t>
            </a:r>
            <a:r>
              <a:rPr lang="en-US" dirty="0">
                <a:hlinkClick r:id="rId3"/>
              </a:rPr>
              <a:t>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BF2A7C3-FD43-1119-C3BA-BD38ED13C6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448651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CE910561-8DA2-99CB-0581-2C0F19686F69}"/>
              </a:ext>
            </a:extLst>
          </p:cNvPr>
          <p:cNvSpPr txBox="1">
            <a:spLocks/>
          </p:cNvSpPr>
          <p:nvPr/>
        </p:nvSpPr>
        <p:spPr>
          <a:xfrm>
            <a:off x="199697" y="2546126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400" dirty="0">
                <a:solidFill>
                  <a:srgbClr val="0B49CB"/>
                </a:solidFill>
                <a:latin typeface="Abadi" panose="020B0604020104020204" pitchFamily="34" charset="0"/>
              </a:rPr>
              <a:t>Exploratory data analysis results</a:t>
            </a:r>
          </a:p>
        </p:txBody>
      </p:sp>
    </p:spTree>
    <p:extLst>
      <p:ext uri="{BB962C8B-B14F-4D97-AF65-F5344CB8AC3E}">
        <p14:creationId xmlns:p14="http://schemas.microsoft.com/office/powerpoint/2010/main" val="2832483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en-GB" dirty="0"/>
              <a:t>Launch Site VS. FLIGHT NUMBER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447800"/>
            <a:ext cx="5691188" cy="4951413"/>
          </a:xfrm>
        </p:spPr>
        <p:txBody>
          <a:bodyPr/>
          <a:lstStyle/>
          <a:p>
            <a:r>
              <a:rPr lang="en-GB" sz="1600" dirty="0">
                <a:solidFill>
                  <a:schemeClr val="tx1"/>
                </a:solidFill>
                <a:latin typeface="Abadi" panose="020B0604020104020204" pitchFamily="34" charset="0"/>
              </a:rPr>
              <a:t>The scatter plot of Launch Site vs. Flight Number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latin typeface="Abadi" panose="020B0604020104020204" pitchFamily="34" charset="0"/>
              </a:rPr>
              <a:t>As the number of flights increases, the rate of success at a launch site increases.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latin typeface="Abadi" panose="020B0604020104020204" pitchFamily="34" charset="0"/>
              </a:rPr>
              <a:t>Most of the early flights (flight numbers &lt; 30) were launched from CCAFS SLC 40, and were generally unsuccessful.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latin typeface="Abadi" panose="020B0604020104020204" pitchFamily="34" charset="0"/>
              </a:rPr>
              <a:t>The flights from VAFB SLC 4E also show this trend, that earlier flights were less successful.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latin typeface="Abadi" panose="020B0604020104020204" pitchFamily="34" charset="0"/>
              </a:rPr>
              <a:t>No early flights were launched from KSC LC 39A, so the launches from this site are more successful.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latin typeface="Abadi" panose="020B0604020104020204" pitchFamily="34" charset="0"/>
              </a:rPr>
              <a:t>Above a flight number of around 30, there are significantly more successful landings (Class = 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endParaRPr lang="en-GB" sz="16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C6B8411-6279-4942-BECF-0E7DE0803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14" y="1353207"/>
            <a:ext cx="5331147" cy="48427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76817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26B175-52AE-AA34-7E3D-53DF7B88A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20" y="1369101"/>
            <a:ext cx="11931580" cy="2320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F72137-8CCB-2F05-9217-506F78A3FB16}"/>
              </a:ext>
            </a:extLst>
          </p:cNvPr>
          <p:cNvSpPr txBox="1"/>
          <p:nvPr/>
        </p:nvSpPr>
        <p:spPr>
          <a:xfrm>
            <a:off x="525515" y="3994248"/>
            <a:ext cx="103842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The scatter plot of Launch Site vs. Flight Number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Increase in flight increases the Success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The flights from VAFB SLC 4E also show this trend, that earlier flights were less successful.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Above a flight number of around 30, there are significantly more successful landings (Class = 1).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5288" y="3546633"/>
            <a:ext cx="11180252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Results of Payload vs Launch site as </a:t>
            </a:r>
            <a:r>
              <a:rPr lang="en-GB" sz="2400" dirty="0" err="1"/>
              <a:t>as</a:t>
            </a:r>
            <a:r>
              <a:rPr lang="en-GB" sz="2400" dirty="0"/>
              <a:t> follows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Above a payload mass of around 10000 kg there are very few unsuccessful landings, but there are few launches with this payload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All sites launched a variety of payload masses, with most of the launches from CCAFS SLC 40 being comparatively lighter payloads with few exceptions.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2E7F01-AEF9-007C-52EC-E960DB84E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88" y="1331719"/>
            <a:ext cx="10420323" cy="21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32768" y="4236734"/>
            <a:ext cx="861572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for ES-11, GEO, HEO and SSO is 100%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has no success.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E8B066-9EB2-55E0-FE17-0B7C3AC27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5970"/>
            <a:ext cx="11926964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4104750"/>
            <a:ext cx="9786827" cy="3421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SSO has 5 flight with 100% success where as GEO, HEO, and ES-L1 orbits have only 1 flight, we need more data to ascertain their success.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Increase in flight’s increases the probability of success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D273A-E67F-DB41-641B-71614913B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86" y="1376518"/>
            <a:ext cx="11812649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76372" y="4119779"/>
            <a:ext cx="1044897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– Heavier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PO,ISS and LEO has more success rate as per the available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1EB0F7-EF27-1E9C-BAA5-1A7DBBDEC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81" y="1536020"/>
            <a:ext cx="11736438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51641" y="3975551"/>
            <a:ext cx="964849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2010 to 2013 no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2013 the success rate has increased progressively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2019 the success rate is considerably high reaching to its peak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C497F-F5A4-CE25-1717-753D5EB1D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08" y="1548559"/>
            <a:ext cx="10515599" cy="217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4938302"/>
            <a:ext cx="9745589" cy="247732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Distinct clause gives the Unique values in the given column(s)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3BE4D-95AE-0358-90BC-CEEF8DFBD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06063"/>
            <a:ext cx="5620534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0783" y="5863700"/>
            <a:ext cx="9745589" cy="9943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* is a wild card characters representing multiple characters 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 5 – Gives only 5 rows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EE5E3-423B-9883-6286-53692692A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96" y="1277997"/>
            <a:ext cx="11435256" cy="445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4618" y="3714575"/>
            <a:ext cx="9745589" cy="164700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 function adds all the column values given , the rows are filtered by the where clause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1AFBE-6572-9CF2-142E-B923DECE9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8" y="1588694"/>
            <a:ext cx="10288436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3666726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 function finds the average of the given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clause filters the record based on the given condition ; here it is for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=‘F9 v1.1’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0FAFF-8361-6887-3AAB-BFBDD8C22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46" y="1385656"/>
            <a:ext cx="11669754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Espace réservé du texte 8">
            <a:extLst>
              <a:ext uri="{FF2B5EF4-FFF2-40B4-BE49-F238E27FC236}">
                <a16:creationId xmlns:a16="http://schemas.microsoft.com/office/drawing/2014/main" id="{5B748418-018F-8136-A7CE-C737A7E53E6F}"/>
              </a:ext>
            </a:extLst>
          </p:cNvPr>
          <p:cNvSpPr txBox="1">
            <a:spLocks/>
          </p:cNvSpPr>
          <p:nvPr/>
        </p:nvSpPr>
        <p:spPr>
          <a:xfrm>
            <a:off x="770011" y="1367937"/>
            <a:ext cx="6627291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accent2"/>
                </a:solidFill>
              </a:rPr>
              <a:t>Summary of Methodologies:</a:t>
            </a:r>
          </a:p>
          <a:p>
            <a:pPr marL="184150" lvl="2" indent="0">
              <a:buFont typeface="Arial" panose="020B0604020202020204" pitchFamily="34" charset="0"/>
              <a:buNone/>
            </a:pPr>
            <a:r>
              <a:rPr lang="en-GB" sz="1800" dirty="0"/>
              <a:t>This project follows these steps: </a:t>
            </a:r>
          </a:p>
          <a:p>
            <a:pPr marL="819150" lvl="2" indent="-457200">
              <a:buFont typeface="Wingdings" panose="05000000000000000000" pitchFamily="2" charset="2"/>
              <a:buChar char="q"/>
            </a:pPr>
            <a:r>
              <a:rPr lang="en-GB" sz="1800" dirty="0"/>
              <a:t>Data Collection</a:t>
            </a:r>
          </a:p>
          <a:p>
            <a:pPr marL="819150" lvl="2" indent="-457200">
              <a:buFont typeface="Wingdings" panose="05000000000000000000" pitchFamily="2" charset="2"/>
              <a:buChar char="q"/>
            </a:pPr>
            <a:r>
              <a:rPr lang="en-GB" sz="1800" dirty="0"/>
              <a:t>Data Wrangling </a:t>
            </a:r>
          </a:p>
          <a:p>
            <a:pPr marL="819150" lvl="2" indent="-457200">
              <a:buFont typeface="Wingdings" panose="05000000000000000000" pitchFamily="2" charset="2"/>
              <a:buChar char="q"/>
            </a:pPr>
            <a:r>
              <a:rPr lang="en-GB" sz="1800" dirty="0"/>
              <a:t>Exploratory Data Analysis</a:t>
            </a:r>
          </a:p>
          <a:p>
            <a:pPr marL="1276350" lvl="3" indent="-457200">
              <a:buFont typeface="Wingdings" panose="05000000000000000000" pitchFamily="2" charset="2"/>
              <a:buChar char="q"/>
            </a:pPr>
            <a:r>
              <a:rPr lang="en-GB" dirty="0"/>
              <a:t>Using Relational Database and CSV Files</a:t>
            </a:r>
          </a:p>
          <a:p>
            <a:pPr marL="819150" lvl="2" indent="-457200">
              <a:buFont typeface="Wingdings" panose="05000000000000000000" pitchFamily="2" charset="2"/>
              <a:buChar char="q"/>
            </a:pPr>
            <a:r>
              <a:rPr lang="en-GB" sz="1800" dirty="0"/>
              <a:t>Interactive Visual Analytics</a:t>
            </a:r>
          </a:p>
          <a:p>
            <a:pPr marL="1276350" lvl="3" indent="-457200">
              <a:buFont typeface="Wingdings" panose="05000000000000000000" pitchFamily="2" charset="2"/>
              <a:buChar char="q"/>
            </a:pPr>
            <a:r>
              <a:rPr lang="en-GB" dirty="0"/>
              <a:t>Dashboards</a:t>
            </a:r>
          </a:p>
          <a:p>
            <a:pPr marL="819150" lvl="2" indent="-457200">
              <a:buFont typeface="Wingdings" panose="05000000000000000000" pitchFamily="2" charset="2"/>
              <a:buChar char="q"/>
            </a:pPr>
            <a:r>
              <a:rPr lang="en-GB" sz="1800" dirty="0"/>
              <a:t>Predictive Analysis (Classification)</a:t>
            </a:r>
          </a:p>
          <a:p>
            <a:pPr marL="819150" lvl="2" indent="-457200">
              <a:buFont typeface="Wingdings" panose="05000000000000000000" pitchFamily="2" charset="2"/>
              <a:buChar char="q"/>
            </a:pPr>
            <a:r>
              <a:rPr lang="en-GB" sz="1800" dirty="0"/>
              <a:t>Using Panda Libraries extensively</a:t>
            </a:r>
          </a:p>
          <a:p>
            <a:r>
              <a:rPr lang="en-GB" dirty="0">
                <a:solidFill>
                  <a:schemeClr val="accent2"/>
                </a:solidFill>
              </a:rPr>
              <a:t>Summary of Results:</a:t>
            </a:r>
          </a:p>
          <a:p>
            <a:pPr marL="184150" lvl="2" indent="0">
              <a:buFont typeface="Arial" panose="020B0604020202020204" pitchFamily="34" charset="0"/>
              <a:buNone/>
            </a:pPr>
            <a:r>
              <a:rPr lang="en-GB" sz="1800" dirty="0"/>
              <a:t>This project produced the following outputs and visualizations:</a:t>
            </a:r>
          </a:p>
          <a:p>
            <a:pPr marL="819150" lvl="2" indent="-457200">
              <a:buFont typeface="Wingdings" panose="05000000000000000000" pitchFamily="2" charset="2"/>
              <a:buChar char="q"/>
            </a:pPr>
            <a:r>
              <a:rPr lang="en-GB" sz="1800" dirty="0"/>
              <a:t>Exploratory Data Analysis (EDA) results </a:t>
            </a:r>
          </a:p>
          <a:p>
            <a:pPr marL="819150" lvl="2" indent="-457200">
              <a:buFont typeface="Wingdings" panose="05000000000000000000" pitchFamily="2" charset="2"/>
              <a:buChar char="q"/>
            </a:pPr>
            <a:r>
              <a:rPr lang="en-GB" sz="1800" dirty="0"/>
              <a:t>Geospatial analytics</a:t>
            </a:r>
          </a:p>
          <a:p>
            <a:pPr marL="819150" lvl="2" indent="-457200">
              <a:buFont typeface="Wingdings" panose="05000000000000000000" pitchFamily="2" charset="2"/>
              <a:buChar char="q"/>
            </a:pPr>
            <a:r>
              <a:rPr lang="en-GB" sz="1800" dirty="0"/>
              <a:t>Interactive dashboard</a:t>
            </a:r>
          </a:p>
          <a:p>
            <a:pPr marL="819150" lvl="2" indent="-457200">
              <a:buFont typeface="Wingdings" panose="05000000000000000000" pitchFamily="2" charset="2"/>
              <a:buChar char="q"/>
            </a:pPr>
            <a:r>
              <a:rPr lang="en-GB" sz="1800" dirty="0"/>
              <a:t>Predictive analysis of classification models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6438" y="3421553"/>
            <a:ext cx="9745589" cy="183619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Min function finds the earliest (in case of date) or the least lesser value (in case of numbers)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743297-1A26-EE68-EF1F-0CA50949C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462869"/>
            <a:ext cx="8931414" cy="13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4050723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Between clause searches for values between a given Range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D2E717-09CC-F797-F3C7-E71A0A265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00514"/>
            <a:ext cx="9990686" cy="23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1844" y="5075946"/>
            <a:ext cx="9745589" cy="189925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 by clause Groups the data as per the given column name, Count(*) – Counts the number of Rows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E34BEB-56C7-5B2B-96DC-E44C7BF1F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54" y="1572264"/>
            <a:ext cx="9631119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4396" y="5623600"/>
            <a:ext cx="9745589" cy="211997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Maximum finds the highest value in the given query; the Subquery gives the value that can be used by the main query to filter data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8809B5-37EA-5BF4-C4DA-DFCC22401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11" y="1408307"/>
            <a:ext cx="6333099" cy="4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204137"/>
            <a:ext cx="9745589" cy="1972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Substring function is used to extract part of a string or date.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clauses is used to combine multiple conditions. If both are true then the rows that match both the condition are shown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4399AE-9B41-A210-E73C-9A1C965DB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542156"/>
            <a:ext cx="8748518" cy="19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678621"/>
            <a:ext cx="9745589" cy="249834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Order by clauses sorts the data by the given column(s) . Desc clause with the Order by sorts the data in descending 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2CEAA3-D577-8D0A-4D0E-70C660723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488907"/>
            <a:ext cx="10136015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Location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916652-D78D-DA6F-D912-486EF0CBD7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63"/>
          <a:stretch/>
        </p:blipFill>
        <p:spPr>
          <a:xfrm>
            <a:off x="404813" y="1248491"/>
            <a:ext cx="5418250" cy="29725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4E5A20-79BA-6F36-088A-78A038CF0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060" y="1250836"/>
            <a:ext cx="5065572" cy="29702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1BA7B2-2678-CFC7-99A8-2A3CCB768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248" y="4448726"/>
            <a:ext cx="1800200" cy="21486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ED04E5-36F0-E44A-3FBC-0ABE0E4BD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5496" y="4458153"/>
            <a:ext cx="2849136" cy="21297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4DC848-F6E9-6A15-B9D7-707477E48E82}"/>
              </a:ext>
            </a:extLst>
          </p:cNvPr>
          <p:cNvCxnSpPr>
            <a:cxnSpLocks/>
          </p:cNvCxnSpPr>
          <p:nvPr/>
        </p:nvCxnSpPr>
        <p:spPr>
          <a:xfrm flipV="1">
            <a:off x="4657725" y="3021806"/>
            <a:ext cx="6115050" cy="7239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9C192E-1533-89C4-FB64-46305D030940}"/>
              </a:ext>
            </a:extLst>
          </p:cNvPr>
          <p:cNvCxnSpPr>
            <a:cxnSpLocks/>
          </p:cNvCxnSpPr>
          <p:nvPr/>
        </p:nvCxnSpPr>
        <p:spPr>
          <a:xfrm flipH="1">
            <a:off x="10439400" y="3255169"/>
            <a:ext cx="754856" cy="18629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972A69-182B-CBDA-1055-A8F36FDB9805}"/>
              </a:ext>
            </a:extLst>
          </p:cNvPr>
          <p:cNvCxnSpPr>
            <a:cxnSpLocks/>
          </p:cNvCxnSpPr>
          <p:nvPr/>
        </p:nvCxnSpPr>
        <p:spPr>
          <a:xfrm flipH="1" flipV="1">
            <a:off x="7997825" y="5254625"/>
            <a:ext cx="2273300" cy="3619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59BA854F-36A0-4979-2647-C001BB40D6CF}"/>
              </a:ext>
            </a:extLst>
          </p:cNvPr>
          <p:cNvSpPr txBox="1">
            <a:spLocks/>
          </p:cNvSpPr>
          <p:nvPr/>
        </p:nvSpPr>
        <p:spPr>
          <a:xfrm>
            <a:off x="770010" y="4981903"/>
            <a:ext cx="4419731" cy="102361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39654177-87CA-DFBF-08D4-739BB519320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47820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algn="ctr"/>
            <a:endParaRPr lang="en-US" sz="3800" dirty="0">
              <a:latin typeface="Abadi" panose="020B06040201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8175" y="1447800"/>
            <a:ext cx="5203825" cy="2138363"/>
          </a:xfrm>
        </p:spPr>
        <p:txBody>
          <a:bodyPr anchor="ctr"/>
          <a:lstStyle/>
          <a:p>
            <a:r>
              <a:rPr lang="en-GB" dirty="0" err="1"/>
              <a:t>Clusers</a:t>
            </a:r>
            <a:r>
              <a:rPr lang="en-GB" dirty="0"/>
              <a:t> used to group Launches, </a:t>
            </a:r>
          </a:p>
          <a:p>
            <a:r>
              <a:rPr lang="en-GB" dirty="0">
                <a:solidFill>
                  <a:srgbClr val="058A05"/>
                </a:solidFill>
              </a:rPr>
              <a:t>Green icons </a:t>
            </a:r>
            <a:r>
              <a:rPr lang="en-GB" dirty="0"/>
              <a:t>– </a:t>
            </a:r>
            <a:r>
              <a:rPr lang="en-GB" dirty="0">
                <a:solidFill>
                  <a:srgbClr val="00B050"/>
                </a:solidFill>
              </a:rPr>
              <a:t>Success</a:t>
            </a:r>
          </a:p>
          <a:p>
            <a:r>
              <a:rPr lang="en-GB" dirty="0">
                <a:solidFill>
                  <a:srgbClr val="FF0505"/>
                </a:solidFill>
              </a:rPr>
              <a:t>Red icons </a:t>
            </a:r>
            <a:r>
              <a:rPr lang="en-GB" dirty="0"/>
              <a:t>-</a:t>
            </a:r>
            <a:r>
              <a:rPr lang="en-GB" dirty="0">
                <a:solidFill>
                  <a:srgbClr val="FF0505"/>
                </a:solidFill>
              </a:rPr>
              <a:t> Failure</a:t>
            </a:r>
            <a:r>
              <a:rPr lang="en-GB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A3B8A-3CD7-47BB-B21C-38E0FA0819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48" r="9066" b="33706"/>
          <a:stretch/>
        </p:blipFill>
        <p:spPr>
          <a:xfrm>
            <a:off x="373295" y="1556792"/>
            <a:ext cx="4729603" cy="21602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5D76AB-E091-47AB-A966-C5CD296A8B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568" t="15992" r="18660" b="13989"/>
          <a:stretch/>
        </p:blipFill>
        <p:spPr>
          <a:xfrm>
            <a:off x="6663712" y="4048112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CC085B-B9D2-4EAC-82D4-CB8F3EE450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863" t="14943" r="18395" b="15057"/>
          <a:stretch/>
        </p:blipFill>
        <p:spPr>
          <a:xfrm>
            <a:off x="9740275" y="4043176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2D8F57-0A7F-4E3A-9FD1-1C052BAC7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1497" y="4625120"/>
            <a:ext cx="2362726" cy="1684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42C343-0EF8-49CE-B308-CDA647A307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295" y="4436805"/>
            <a:ext cx="1732666" cy="18659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010C29-FACA-4FCC-8071-A538F22931E5}"/>
              </a:ext>
            </a:extLst>
          </p:cNvPr>
          <p:cNvCxnSpPr>
            <a:cxnSpLocks/>
          </p:cNvCxnSpPr>
          <p:nvPr/>
        </p:nvCxnSpPr>
        <p:spPr>
          <a:xfrm flipH="1">
            <a:off x="571165" y="2828925"/>
            <a:ext cx="286085" cy="15359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46C6886-0DA4-41B4-9089-8CC8574CAC1F}"/>
              </a:ext>
            </a:extLst>
          </p:cNvPr>
          <p:cNvCxnSpPr>
            <a:cxnSpLocks/>
          </p:cNvCxnSpPr>
          <p:nvPr/>
        </p:nvCxnSpPr>
        <p:spPr>
          <a:xfrm flipH="1">
            <a:off x="3590476" y="3374548"/>
            <a:ext cx="414911" cy="121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FFCB056-11ED-4BB9-8976-35C2C46E8C91}"/>
              </a:ext>
            </a:extLst>
          </p:cNvPr>
          <p:cNvCxnSpPr>
            <a:cxnSpLocks/>
          </p:cNvCxnSpPr>
          <p:nvPr/>
        </p:nvCxnSpPr>
        <p:spPr>
          <a:xfrm>
            <a:off x="4060031" y="3331369"/>
            <a:ext cx="2518707" cy="8864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D44313-C0AE-4654-9D60-DEC2AF70D33D}"/>
                  </a:ext>
                </a:extLst>
              </p:cNvPr>
              <p:cNvSpPr txBox="1"/>
              <p:nvPr/>
            </p:nvSpPr>
            <p:spPr>
              <a:xfrm>
                <a:off x="8992393" y="4972188"/>
                <a:ext cx="2997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D44313-C0AE-4654-9D60-DEC2AF70D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393" y="4972188"/>
                <a:ext cx="299761" cy="369332"/>
              </a:xfrm>
              <a:prstGeom prst="rect">
                <a:avLst/>
              </a:prstGeom>
              <a:blipFill>
                <a:blip r:embed="rId10"/>
                <a:stretch>
                  <a:fillRect l="-10204" r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44CF0C46-6155-4C75-A554-8D2029DED5AE}"/>
              </a:ext>
            </a:extLst>
          </p:cNvPr>
          <p:cNvSpPr txBox="1"/>
          <p:nvPr/>
        </p:nvSpPr>
        <p:spPr>
          <a:xfrm>
            <a:off x="6663711" y="3586805"/>
            <a:ext cx="495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CCAFS SLC-40 and CCAFS LC-40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38EB93-4343-4D23-962B-7E16FEFDB7D0}"/>
              </a:ext>
            </a:extLst>
          </p:cNvPr>
          <p:cNvSpPr txBox="1"/>
          <p:nvPr/>
        </p:nvSpPr>
        <p:spPr>
          <a:xfrm>
            <a:off x="3682611" y="4217798"/>
            <a:ext cx="142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KSC LC-39A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C6D80A-8CB8-43E7-919A-881ECCFB1F0F}"/>
              </a:ext>
            </a:extLst>
          </p:cNvPr>
          <p:cNvSpPr txBox="1"/>
          <p:nvPr/>
        </p:nvSpPr>
        <p:spPr>
          <a:xfrm>
            <a:off x="529276" y="4012456"/>
            <a:ext cx="173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VAFB SLC-4E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9A4D1A-FC21-523E-5809-D86E5B172C3F}"/>
              </a:ext>
            </a:extLst>
          </p:cNvPr>
          <p:cNvSpPr txBox="1"/>
          <p:nvPr/>
        </p:nvSpPr>
        <p:spPr>
          <a:xfrm>
            <a:off x="1334814" y="170380"/>
            <a:ext cx="100163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800" dirty="0">
                <a:solidFill>
                  <a:srgbClr val="0B49CB"/>
                </a:solidFill>
                <a:latin typeface="Abadi" panose="020B0604020104020204" pitchFamily="34" charset="0"/>
              </a:rPr>
              <a:t>SUCCESS/FAILED LAUNCHES FOR EACH SITE</a:t>
            </a:r>
            <a:endParaRPr lang="en-US" sz="380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941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84F4001-2506-F1C4-C040-A62EE29774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74850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en-GB" dirty="0"/>
              <a:t>Proximity of the Launch site the Roads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72480F-C3AA-7F97-E0F7-9747AD0FF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00" y="978190"/>
            <a:ext cx="7399661" cy="4397121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66F39EF3-2030-73CC-AB95-5A3BFDBA2696}"/>
              </a:ext>
            </a:extLst>
          </p:cNvPr>
          <p:cNvSpPr txBox="1">
            <a:spLocks/>
          </p:cNvSpPr>
          <p:nvPr/>
        </p:nvSpPr>
        <p:spPr>
          <a:xfrm>
            <a:off x="8597462" y="1690688"/>
            <a:ext cx="3100552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is Near to the Road</a:t>
            </a:r>
          </a:p>
        </p:txBody>
      </p:sp>
    </p:spTree>
    <p:extLst>
      <p:ext uri="{BB962C8B-B14F-4D97-AF65-F5344CB8AC3E}">
        <p14:creationId xmlns:p14="http://schemas.microsoft.com/office/powerpoint/2010/main" val="1561312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706448" y="1649043"/>
            <a:ext cx="10499275" cy="41211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 of the major issue in Space launches has been the cost of a launch , Space X has shown that the cost can be considerably reduced . Space X launches at the cost of 62m vs the competitors cost of 162m.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Much of the savings are achieved by SpaceX as it can land, and then re-use the first stage of the rocket.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Critical information we need to find out is how can we re-use the first stage , we need to identify the causes of the failures and the success factor. So that we can use this information for our company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successfully use first stage and cut cost and be competitive with Space X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32822650-E4F0-0153-BE13-951879D77CF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532576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A0F202F-B05D-4A96-A811-E17C7C676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59" y="1468734"/>
            <a:ext cx="7977600" cy="459516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en-GB" dirty="0">
                <a:solidFill>
                  <a:srgbClr val="0B49CB"/>
                </a:solidFill>
              </a:rPr>
              <a:t>Launch Success Ratio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97950" y="1447800"/>
            <a:ext cx="3194050" cy="4616450"/>
          </a:xfrm>
        </p:spPr>
        <p:txBody>
          <a:bodyPr anchor="ctr"/>
          <a:lstStyle/>
          <a:p>
            <a:r>
              <a:rPr lang="en-GB" dirty="0">
                <a:solidFill>
                  <a:schemeClr val="accent2"/>
                </a:solidFill>
              </a:rPr>
              <a:t>KSC LC-39 A</a:t>
            </a:r>
            <a:r>
              <a:rPr lang="en-GB" dirty="0"/>
              <a:t> is the most successful with 41.7% Successes</a:t>
            </a:r>
          </a:p>
        </p:txBody>
      </p:sp>
    </p:spTree>
    <p:extLst>
      <p:ext uri="{BB962C8B-B14F-4D97-AF65-F5344CB8AC3E}">
        <p14:creationId xmlns:p14="http://schemas.microsoft.com/office/powerpoint/2010/main" val="2897864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7316CDA4-0D38-BDDB-9FB0-51672C923CE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054998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en-GB" dirty="0">
                <a:solidFill>
                  <a:srgbClr val="0B49CB"/>
                </a:solidFill>
              </a:rPr>
              <a:t>Pie chart – with Success Rate of KSC LC-391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FB0D1-5109-4692-9BF6-206A16AE9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800" y="1342610"/>
            <a:ext cx="7975927" cy="4696569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143B56-FB78-4699-ABB1-4666430E505E}"/>
                  </a:ext>
                </a:extLst>
              </p:cNvPr>
              <p:cNvSpPr txBox="1"/>
              <p:nvPr/>
            </p:nvSpPr>
            <p:spPr>
              <a:xfrm>
                <a:off x="10560496" y="6465888"/>
                <a:ext cx="1221616" cy="366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b="0" dirty="0">
                    <a:solidFill>
                      <a:schemeClr val="bg1"/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GB" sz="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𝑙𝑎𝑠𝑠</m:t>
                    </m:r>
                    <m:d>
                      <m:dPr>
                        <m:begChr m:val="{"/>
                        <m:endChr m:val=""/>
                        <m:ctrlPr>
                          <a:rPr lang="en-GB" sz="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𝐹𝑎𝑖𝑙𝑢𝑟𝑒</m:t>
                            </m:r>
                          </m:e>
                          <m:e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𝑆𝑢𝑐𝑐𝑒𝑠𝑠</m:t>
                            </m:r>
                          </m:e>
                        </m:eqArr>
                      </m:e>
                    </m:d>
                  </m:oMath>
                </a14:m>
                <a:endParaRPr lang="en-GB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143B56-FB78-4699-ABB1-4666430E5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6465888"/>
                <a:ext cx="1221616" cy="366895"/>
              </a:xfrm>
              <a:prstGeom prst="rect">
                <a:avLst/>
              </a:prstGeom>
              <a:blipFill>
                <a:blip r:embed="rId6"/>
                <a:stretch>
                  <a:fillRect t="-163333" r="-9950" b="-2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9AF9B85-3EFD-4AFE-94A4-8829DDD539C9}"/>
              </a:ext>
            </a:extLst>
          </p:cNvPr>
          <p:cNvSpPr txBox="1">
            <a:spLocks/>
          </p:cNvSpPr>
          <p:nvPr/>
        </p:nvSpPr>
        <p:spPr>
          <a:xfrm>
            <a:off x="219669" y="1728438"/>
            <a:ext cx="3194720" cy="461609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The launch site KSC LC-39 A also had the highest rate of successful launches, with a 76.9% success rate.</a:t>
            </a:r>
          </a:p>
        </p:txBody>
      </p:sp>
    </p:spTree>
    <p:extLst>
      <p:ext uri="{BB962C8B-B14F-4D97-AF65-F5344CB8AC3E}">
        <p14:creationId xmlns:p14="http://schemas.microsoft.com/office/powerpoint/2010/main" val="33170723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31F78E6-EF7A-6FB8-2C23-19DC4A57460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695638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en-GB" dirty="0">
                <a:solidFill>
                  <a:srgbClr val="0B49CB"/>
                </a:solidFill>
              </a:rPr>
              <a:t>Launch Outcome VS. Payload scatter plot for all sites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6745" y="2335213"/>
            <a:ext cx="4895222" cy="2032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Payloads are of different types Low, Medium to Huge</a:t>
            </a:r>
            <a:endParaRPr lang="en-GB" sz="800" dirty="0"/>
          </a:p>
          <a:p>
            <a:pPr marL="0" indent="0">
              <a:buNone/>
            </a:pPr>
            <a:endParaRPr lang="en-GB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2CF46-87EC-400B-B74C-E977A6801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724" y="1675508"/>
            <a:ext cx="5968594" cy="311351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848518-4DB7-4DAD-B600-4D01734CCAF1}"/>
              </a:ext>
            </a:extLst>
          </p:cNvPr>
          <p:cNvCxnSpPr>
            <a:cxnSpLocks/>
          </p:cNvCxnSpPr>
          <p:nvPr/>
        </p:nvCxnSpPr>
        <p:spPr>
          <a:xfrm flipV="1">
            <a:off x="8718642" y="2682100"/>
            <a:ext cx="0" cy="1927147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4FEF0D-9D63-4C02-B634-5BD8355AA49F}"/>
                  </a:ext>
                </a:extLst>
              </p:cNvPr>
              <p:cNvSpPr txBox="1"/>
              <p:nvPr/>
            </p:nvSpPr>
            <p:spPr>
              <a:xfrm>
                <a:off x="10560496" y="6465888"/>
                <a:ext cx="1224822" cy="366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b="0" dirty="0">
                    <a:solidFill>
                      <a:schemeClr val="bg1"/>
                    </a:solidFill>
                  </a:rPr>
                  <a:t>Note: c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𝑙𝑎𝑠𝑠</m:t>
                    </m:r>
                    <m:d>
                      <m:dPr>
                        <m:begChr m:val="{"/>
                        <m:endChr m:val=""/>
                        <m:ctrlPr>
                          <a:rPr lang="en-GB" sz="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𝐹𝑎𝑖𝑙𝑢𝑟𝑒</m:t>
                            </m:r>
                          </m:e>
                          <m:e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𝑆𝑢𝑐𝑐𝑒𝑠𝑠</m:t>
                            </m:r>
                          </m:e>
                        </m:eqArr>
                      </m:e>
                    </m:d>
                  </m:oMath>
                </a14:m>
                <a:endParaRPr lang="en-GB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4FEF0D-9D63-4C02-B634-5BD8355AA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6465888"/>
                <a:ext cx="1224822" cy="366895"/>
              </a:xfrm>
              <a:prstGeom prst="rect">
                <a:avLst/>
              </a:prstGeom>
              <a:blipFill>
                <a:blip r:embed="rId6"/>
                <a:stretch>
                  <a:fillRect t="-163333" r="-10945" b="-2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9923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F1B8EE-2346-8EC7-C294-69C661EF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01983"/>
            <a:ext cx="4276190" cy="1866667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00EA4BA-C6F7-897D-6696-D1EC37833B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9440629"/>
              </p:ext>
            </p:extLst>
          </p:nvPr>
        </p:nvGraphicFramePr>
        <p:xfrm>
          <a:off x="6096000" y="1650124"/>
          <a:ext cx="5621801" cy="3137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20DF17C-F8AB-EBD1-3CD3-9199544547DA}"/>
              </a:ext>
            </a:extLst>
          </p:cNvPr>
          <p:cNvSpPr txBox="1">
            <a:spLocks/>
          </p:cNvSpPr>
          <p:nvPr/>
        </p:nvSpPr>
        <p:spPr>
          <a:xfrm>
            <a:off x="770011" y="4593020"/>
            <a:ext cx="3959644" cy="12759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is given the best – Accuracy and Score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21037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Big number of True positive(12) gives the high accuracy level.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77F9A9-3153-DCC5-25C9-C4C895874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386" y="1665966"/>
            <a:ext cx="5730737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60108" y="1875054"/>
            <a:ext cx="1171627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gradual progression of Launch success, from 2019. It shows that there has been a good learnings from the earlier failures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site </a:t>
            </a:r>
            <a:r>
              <a:rPr lang="en-GB" sz="2400" dirty="0">
                <a:solidFill>
                  <a:srgbClr val="0B49CB"/>
                </a:solidFill>
                <a:highlight>
                  <a:srgbClr val="FFFF00"/>
                </a:highlight>
              </a:rPr>
              <a:t>KSC LC-39 A </a:t>
            </a:r>
            <a:r>
              <a:rPr lang="en-GB" sz="2400" dirty="0"/>
              <a:t>is the most successful with 41.7% success rate </a:t>
            </a:r>
            <a:endParaRPr lang="en-US" sz="22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for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ES-11, GEO, HEO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SSO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(with 5 launches) is 100%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classification gives the highest accuracy and Best Score.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333411-8258-B6B6-71DD-DE19FA17B390}"/>
              </a:ext>
            </a:extLst>
          </p:cNvPr>
          <p:cNvSpPr txBox="1"/>
          <p:nvPr/>
        </p:nvSpPr>
        <p:spPr>
          <a:xfrm>
            <a:off x="1429407" y="2144110"/>
            <a:ext cx="39860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Resources: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Python For Beginners | Python.org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Machine learning, explained | MIT Sloan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 6">
            <a:extLst>
              <a:ext uri="{FF2B5EF4-FFF2-40B4-BE49-F238E27FC236}">
                <a16:creationId xmlns:a16="http://schemas.microsoft.com/office/drawing/2014/main" id="{50DAFAA5-11A7-4AF8-89E8-3222E78EF56C}"/>
              </a:ext>
            </a:extLst>
          </p:cNvPr>
          <p:cNvSpPr>
            <a:spLocks/>
          </p:cNvSpPr>
          <p:nvPr/>
        </p:nvSpPr>
        <p:spPr bwMode="auto">
          <a:xfrm>
            <a:off x="533937" y="2150128"/>
            <a:ext cx="2674678" cy="2556914"/>
          </a:xfrm>
          <a:custGeom>
            <a:avLst/>
            <a:gdLst>
              <a:gd name="T0" fmla="*/ 3459 w 6520"/>
              <a:gd name="T1" fmla="*/ 6 h 6516"/>
              <a:gd name="T2" fmla="*/ 3846 w 6520"/>
              <a:gd name="T3" fmla="*/ 53 h 6516"/>
              <a:gd name="T4" fmla="*/ 4219 w 6520"/>
              <a:gd name="T5" fmla="*/ 143 h 6516"/>
              <a:gd name="T6" fmla="*/ 4572 w 6520"/>
              <a:gd name="T7" fmla="*/ 276 h 6516"/>
              <a:gd name="T8" fmla="*/ 4905 w 6520"/>
              <a:gd name="T9" fmla="*/ 446 h 6516"/>
              <a:gd name="T10" fmla="*/ 5215 w 6520"/>
              <a:gd name="T11" fmla="*/ 650 h 6516"/>
              <a:gd name="T12" fmla="*/ 5499 w 6520"/>
              <a:gd name="T13" fmla="*/ 890 h 6516"/>
              <a:gd name="T14" fmla="*/ 5754 w 6520"/>
              <a:gd name="T15" fmla="*/ 1160 h 6516"/>
              <a:gd name="T16" fmla="*/ 5977 w 6520"/>
              <a:gd name="T17" fmla="*/ 1457 h 6516"/>
              <a:gd name="T18" fmla="*/ 6165 w 6520"/>
              <a:gd name="T19" fmla="*/ 1778 h 6516"/>
              <a:gd name="T20" fmla="*/ 6318 w 6520"/>
              <a:gd name="T21" fmla="*/ 2121 h 6516"/>
              <a:gd name="T22" fmla="*/ 6429 w 6520"/>
              <a:gd name="T23" fmla="*/ 2484 h 6516"/>
              <a:gd name="T24" fmla="*/ 6496 w 6520"/>
              <a:gd name="T25" fmla="*/ 2865 h 6516"/>
              <a:gd name="T26" fmla="*/ 6520 w 6520"/>
              <a:gd name="T27" fmla="*/ 3259 h 6516"/>
              <a:gd name="T28" fmla="*/ 6496 w 6520"/>
              <a:gd name="T29" fmla="*/ 3652 h 6516"/>
              <a:gd name="T30" fmla="*/ 6429 w 6520"/>
              <a:gd name="T31" fmla="*/ 4032 h 6516"/>
              <a:gd name="T32" fmla="*/ 6318 w 6520"/>
              <a:gd name="T33" fmla="*/ 4395 h 6516"/>
              <a:gd name="T34" fmla="*/ 6165 w 6520"/>
              <a:gd name="T35" fmla="*/ 4740 h 6516"/>
              <a:gd name="T36" fmla="*/ 5977 w 6520"/>
              <a:gd name="T37" fmla="*/ 5061 h 6516"/>
              <a:gd name="T38" fmla="*/ 5754 w 6520"/>
              <a:gd name="T39" fmla="*/ 5358 h 6516"/>
              <a:gd name="T40" fmla="*/ 5499 w 6520"/>
              <a:gd name="T41" fmla="*/ 5628 h 6516"/>
              <a:gd name="T42" fmla="*/ 5215 w 6520"/>
              <a:gd name="T43" fmla="*/ 5866 h 6516"/>
              <a:gd name="T44" fmla="*/ 4905 w 6520"/>
              <a:gd name="T45" fmla="*/ 6072 h 6516"/>
              <a:gd name="T46" fmla="*/ 4572 w 6520"/>
              <a:gd name="T47" fmla="*/ 6243 h 6516"/>
              <a:gd name="T48" fmla="*/ 4219 w 6520"/>
              <a:gd name="T49" fmla="*/ 6373 h 6516"/>
              <a:gd name="T50" fmla="*/ 3846 w 6520"/>
              <a:gd name="T51" fmla="*/ 6465 h 6516"/>
              <a:gd name="T52" fmla="*/ 3459 w 6520"/>
              <a:gd name="T53" fmla="*/ 6510 h 6516"/>
              <a:gd name="T54" fmla="*/ 3063 w 6520"/>
              <a:gd name="T55" fmla="*/ 6510 h 6516"/>
              <a:gd name="T56" fmla="*/ 2674 w 6520"/>
              <a:gd name="T57" fmla="*/ 6465 h 6516"/>
              <a:gd name="T58" fmla="*/ 2303 w 6520"/>
              <a:gd name="T59" fmla="*/ 6373 h 6516"/>
              <a:gd name="T60" fmla="*/ 1948 w 6520"/>
              <a:gd name="T61" fmla="*/ 6243 h 6516"/>
              <a:gd name="T62" fmla="*/ 1615 w 6520"/>
              <a:gd name="T63" fmla="*/ 6072 h 6516"/>
              <a:gd name="T64" fmla="*/ 1305 w 6520"/>
              <a:gd name="T65" fmla="*/ 5866 h 6516"/>
              <a:gd name="T66" fmla="*/ 1022 w 6520"/>
              <a:gd name="T67" fmla="*/ 5628 h 6516"/>
              <a:gd name="T68" fmla="*/ 768 w 6520"/>
              <a:gd name="T69" fmla="*/ 5358 h 6516"/>
              <a:gd name="T70" fmla="*/ 544 w 6520"/>
              <a:gd name="T71" fmla="*/ 5061 h 6516"/>
              <a:gd name="T72" fmla="*/ 355 w 6520"/>
              <a:gd name="T73" fmla="*/ 4740 h 6516"/>
              <a:gd name="T74" fmla="*/ 204 w 6520"/>
              <a:gd name="T75" fmla="*/ 4395 h 6516"/>
              <a:gd name="T76" fmla="*/ 93 w 6520"/>
              <a:gd name="T77" fmla="*/ 4032 h 6516"/>
              <a:gd name="T78" fmla="*/ 24 w 6520"/>
              <a:gd name="T79" fmla="*/ 3652 h 6516"/>
              <a:gd name="T80" fmla="*/ 0 w 6520"/>
              <a:gd name="T81" fmla="*/ 3259 h 6516"/>
              <a:gd name="T82" fmla="*/ 24 w 6520"/>
              <a:gd name="T83" fmla="*/ 2865 h 6516"/>
              <a:gd name="T84" fmla="*/ 93 w 6520"/>
              <a:gd name="T85" fmla="*/ 2484 h 6516"/>
              <a:gd name="T86" fmla="*/ 204 w 6520"/>
              <a:gd name="T87" fmla="*/ 2121 h 6516"/>
              <a:gd name="T88" fmla="*/ 355 w 6520"/>
              <a:gd name="T89" fmla="*/ 1778 h 6516"/>
              <a:gd name="T90" fmla="*/ 544 w 6520"/>
              <a:gd name="T91" fmla="*/ 1457 h 6516"/>
              <a:gd name="T92" fmla="*/ 768 w 6520"/>
              <a:gd name="T93" fmla="*/ 1160 h 6516"/>
              <a:gd name="T94" fmla="*/ 1022 w 6520"/>
              <a:gd name="T95" fmla="*/ 890 h 6516"/>
              <a:gd name="T96" fmla="*/ 1305 w 6520"/>
              <a:gd name="T97" fmla="*/ 650 h 6516"/>
              <a:gd name="T98" fmla="*/ 1615 w 6520"/>
              <a:gd name="T99" fmla="*/ 446 h 6516"/>
              <a:gd name="T100" fmla="*/ 1948 w 6520"/>
              <a:gd name="T101" fmla="*/ 276 h 6516"/>
              <a:gd name="T102" fmla="*/ 2303 w 6520"/>
              <a:gd name="T103" fmla="*/ 143 h 6516"/>
              <a:gd name="T104" fmla="*/ 2674 w 6520"/>
              <a:gd name="T105" fmla="*/ 53 h 6516"/>
              <a:gd name="T106" fmla="*/ 3063 w 6520"/>
              <a:gd name="T107" fmla="*/ 6 h 6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520" h="6516">
                <a:moveTo>
                  <a:pt x="3261" y="0"/>
                </a:moveTo>
                <a:lnTo>
                  <a:pt x="3459" y="6"/>
                </a:lnTo>
                <a:lnTo>
                  <a:pt x="3654" y="24"/>
                </a:lnTo>
                <a:lnTo>
                  <a:pt x="3846" y="53"/>
                </a:lnTo>
                <a:lnTo>
                  <a:pt x="4035" y="93"/>
                </a:lnTo>
                <a:lnTo>
                  <a:pt x="4219" y="143"/>
                </a:lnTo>
                <a:lnTo>
                  <a:pt x="4398" y="204"/>
                </a:lnTo>
                <a:lnTo>
                  <a:pt x="4572" y="276"/>
                </a:lnTo>
                <a:lnTo>
                  <a:pt x="4743" y="355"/>
                </a:lnTo>
                <a:lnTo>
                  <a:pt x="4905" y="446"/>
                </a:lnTo>
                <a:lnTo>
                  <a:pt x="5064" y="543"/>
                </a:lnTo>
                <a:lnTo>
                  <a:pt x="5215" y="650"/>
                </a:lnTo>
                <a:lnTo>
                  <a:pt x="5362" y="767"/>
                </a:lnTo>
                <a:lnTo>
                  <a:pt x="5499" y="890"/>
                </a:lnTo>
                <a:lnTo>
                  <a:pt x="5631" y="1021"/>
                </a:lnTo>
                <a:lnTo>
                  <a:pt x="5754" y="1160"/>
                </a:lnTo>
                <a:lnTo>
                  <a:pt x="5869" y="1304"/>
                </a:lnTo>
                <a:lnTo>
                  <a:pt x="5977" y="1457"/>
                </a:lnTo>
                <a:lnTo>
                  <a:pt x="6076" y="1614"/>
                </a:lnTo>
                <a:lnTo>
                  <a:pt x="6165" y="1778"/>
                </a:lnTo>
                <a:lnTo>
                  <a:pt x="6246" y="1947"/>
                </a:lnTo>
                <a:lnTo>
                  <a:pt x="6318" y="2121"/>
                </a:lnTo>
                <a:lnTo>
                  <a:pt x="6377" y="2302"/>
                </a:lnTo>
                <a:lnTo>
                  <a:pt x="6429" y="2484"/>
                </a:lnTo>
                <a:lnTo>
                  <a:pt x="6469" y="2672"/>
                </a:lnTo>
                <a:lnTo>
                  <a:pt x="6496" y="2865"/>
                </a:lnTo>
                <a:lnTo>
                  <a:pt x="6514" y="3061"/>
                </a:lnTo>
                <a:lnTo>
                  <a:pt x="6520" y="3259"/>
                </a:lnTo>
                <a:lnTo>
                  <a:pt x="6514" y="3457"/>
                </a:lnTo>
                <a:lnTo>
                  <a:pt x="6496" y="3652"/>
                </a:lnTo>
                <a:lnTo>
                  <a:pt x="6469" y="3844"/>
                </a:lnTo>
                <a:lnTo>
                  <a:pt x="6429" y="4032"/>
                </a:lnTo>
                <a:lnTo>
                  <a:pt x="6377" y="4217"/>
                </a:lnTo>
                <a:lnTo>
                  <a:pt x="6318" y="4395"/>
                </a:lnTo>
                <a:lnTo>
                  <a:pt x="6246" y="4569"/>
                </a:lnTo>
                <a:lnTo>
                  <a:pt x="6165" y="4740"/>
                </a:lnTo>
                <a:lnTo>
                  <a:pt x="6076" y="4902"/>
                </a:lnTo>
                <a:lnTo>
                  <a:pt x="5977" y="5061"/>
                </a:lnTo>
                <a:lnTo>
                  <a:pt x="5869" y="5214"/>
                </a:lnTo>
                <a:lnTo>
                  <a:pt x="5754" y="5358"/>
                </a:lnTo>
                <a:lnTo>
                  <a:pt x="5631" y="5497"/>
                </a:lnTo>
                <a:lnTo>
                  <a:pt x="5499" y="5628"/>
                </a:lnTo>
                <a:lnTo>
                  <a:pt x="5362" y="5751"/>
                </a:lnTo>
                <a:lnTo>
                  <a:pt x="5215" y="5866"/>
                </a:lnTo>
                <a:lnTo>
                  <a:pt x="5064" y="5973"/>
                </a:lnTo>
                <a:lnTo>
                  <a:pt x="4905" y="6072"/>
                </a:lnTo>
                <a:lnTo>
                  <a:pt x="4743" y="6161"/>
                </a:lnTo>
                <a:lnTo>
                  <a:pt x="4572" y="6243"/>
                </a:lnTo>
                <a:lnTo>
                  <a:pt x="4398" y="6314"/>
                </a:lnTo>
                <a:lnTo>
                  <a:pt x="4219" y="6373"/>
                </a:lnTo>
                <a:lnTo>
                  <a:pt x="4035" y="6425"/>
                </a:lnTo>
                <a:lnTo>
                  <a:pt x="3846" y="6465"/>
                </a:lnTo>
                <a:lnTo>
                  <a:pt x="3654" y="6494"/>
                </a:lnTo>
                <a:lnTo>
                  <a:pt x="3459" y="6510"/>
                </a:lnTo>
                <a:lnTo>
                  <a:pt x="3261" y="6516"/>
                </a:lnTo>
                <a:lnTo>
                  <a:pt x="3063" y="6510"/>
                </a:lnTo>
                <a:lnTo>
                  <a:pt x="2866" y="6494"/>
                </a:lnTo>
                <a:lnTo>
                  <a:pt x="2674" y="6465"/>
                </a:lnTo>
                <a:lnTo>
                  <a:pt x="2485" y="6425"/>
                </a:lnTo>
                <a:lnTo>
                  <a:pt x="2303" y="6373"/>
                </a:lnTo>
                <a:lnTo>
                  <a:pt x="2122" y="6314"/>
                </a:lnTo>
                <a:lnTo>
                  <a:pt x="1948" y="6243"/>
                </a:lnTo>
                <a:lnTo>
                  <a:pt x="1779" y="6161"/>
                </a:lnTo>
                <a:lnTo>
                  <a:pt x="1615" y="6072"/>
                </a:lnTo>
                <a:lnTo>
                  <a:pt x="1456" y="5973"/>
                </a:lnTo>
                <a:lnTo>
                  <a:pt x="1305" y="5866"/>
                </a:lnTo>
                <a:lnTo>
                  <a:pt x="1160" y="5751"/>
                </a:lnTo>
                <a:lnTo>
                  <a:pt x="1022" y="5628"/>
                </a:lnTo>
                <a:lnTo>
                  <a:pt x="891" y="5497"/>
                </a:lnTo>
                <a:lnTo>
                  <a:pt x="768" y="5358"/>
                </a:lnTo>
                <a:lnTo>
                  <a:pt x="651" y="5214"/>
                </a:lnTo>
                <a:lnTo>
                  <a:pt x="544" y="5061"/>
                </a:lnTo>
                <a:lnTo>
                  <a:pt x="444" y="4902"/>
                </a:lnTo>
                <a:lnTo>
                  <a:pt x="355" y="4740"/>
                </a:lnTo>
                <a:lnTo>
                  <a:pt x="276" y="4569"/>
                </a:lnTo>
                <a:lnTo>
                  <a:pt x="204" y="4395"/>
                </a:lnTo>
                <a:lnTo>
                  <a:pt x="143" y="4217"/>
                </a:lnTo>
                <a:lnTo>
                  <a:pt x="93" y="4032"/>
                </a:lnTo>
                <a:lnTo>
                  <a:pt x="54" y="3844"/>
                </a:lnTo>
                <a:lnTo>
                  <a:pt x="24" y="3652"/>
                </a:lnTo>
                <a:lnTo>
                  <a:pt x="6" y="3457"/>
                </a:lnTo>
                <a:lnTo>
                  <a:pt x="0" y="3259"/>
                </a:lnTo>
                <a:lnTo>
                  <a:pt x="6" y="3061"/>
                </a:lnTo>
                <a:lnTo>
                  <a:pt x="24" y="2865"/>
                </a:lnTo>
                <a:lnTo>
                  <a:pt x="54" y="2672"/>
                </a:lnTo>
                <a:lnTo>
                  <a:pt x="93" y="2484"/>
                </a:lnTo>
                <a:lnTo>
                  <a:pt x="143" y="2302"/>
                </a:lnTo>
                <a:lnTo>
                  <a:pt x="204" y="2121"/>
                </a:lnTo>
                <a:lnTo>
                  <a:pt x="276" y="1947"/>
                </a:lnTo>
                <a:lnTo>
                  <a:pt x="355" y="1778"/>
                </a:lnTo>
                <a:lnTo>
                  <a:pt x="444" y="1614"/>
                </a:lnTo>
                <a:lnTo>
                  <a:pt x="544" y="1457"/>
                </a:lnTo>
                <a:lnTo>
                  <a:pt x="651" y="1304"/>
                </a:lnTo>
                <a:lnTo>
                  <a:pt x="768" y="1160"/>
                </a:lnTo>
                <a:lnTo>
                  <a:pt x="891" y="1021"/>
                </a:lnTo>
                <a:lnTo>
                  <a:pt x="1022" y="890"/>
                </a:lnTo>
                <a:lnTo>
                  <a:pt x="1160" y="767"/>
                </a:lnTo>
                <a:lnTo>
                  <a:pt x="1305" y="650"/>
                </a:lnTo>
                <a:lnTo>
                  <a:pt x="1456" y="543"/>
                </a:lnTo>
                <a:lnTo>
                  <a:pt x="1615" y="446"/>
                </a:lnTo>
                <a:lnTo>
                  <a:pt x="1779" y="355"/>
                </a:lnTo>
                <a:lnTo>
                  <a:pt x="1948" y="276"/>
                </a:lnTo>
                <a:lnTo>
                  <a:pt x="2122" y="204"/>
                </a:lnTo>
                <a:lnTo>
                  <a:pt x="2303" y="143"/>
                </a:lnTo>
                <a:lnTo>
                  <a:pt x="2485" y="93"/>
                </a:lnTo>
                <a:lnTo>
                  <a:pt x="2674" y="53"/>
                </a:lnTo>
                <a:lnTo>
                  <a:pt x="2866" y="24"/>
                </a:lnTo>
                <a:lnTo>
                  <a:pt x="3063" y="6"/>
                </a:lnTo>
                <a:lnTo>
                  <a:pt x="3261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  <a:latin typeface="Open Sans" panose="020B0606030504020204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5EEB80C-4886-41A8-9B1B-B697A70820C0}"/>
              </a:ext>
            </a:extLst>
          </p:cNvPr>
          <p:cNvGrpSpPr/>
          <p:nvPr/>
        </p:nvGrpSpPr>
        <p:grpSpPr>
          <a:xfrm>
            <a:off x="622685" y="1844276"/>
            <a:ext cx="2585930" cy="2999600"/>
            <a:chOff x="3825876" y="1071563"/>
            <a:chExt cx="4529137" cy="4938713"/>
          </a:xfrm>
        </p:grpSpPr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464D0A6F-3317-4F4C-B293-43EB4254F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5876" y="4365626"/>
              <a:ext cx="1801813" cy="1644650"/>
            </a:xfrm>
            <a:custGeom>
              <a:avLst/>
              <a:gdLst>
                <a:gd name="T0" fmla="*/ 1896 w 2269"/>
                <a:gd name="T1" fmla="*/ 0 h 2071"/>
                <a:gd name="T2" fmla="*/ 2269 w 2269"/>
                <a:gd name="T3" fmla="*/ 1237 h 2071"/>
                <a:gd name="T4" fmla="*/ 672 w 2269"/>
                <a:gd name="T5" fmla="*/ 1237 h 2071"/>
                <a:gd name="T6" fmla="*/ 646 w 2269"/>
                <a:gd name="T7" fmla="*/ 1241 h 2071"/>
                <a:gd name="T8" fmla="*/ 624 w 2269"/>
                <a:gd name="T9" fmla="*/ 1250 h 2071"/>
                <a:gd name="T10" fmla="*/ 605 w 2269"/>
                <a:gd name="T11" fmla="*/ 1264 h 2071"/>
                <a:gd name="T12" fmla="*/ 589 w 2269"/>
                <a:gd name="T13" fmla="*/ 1284 h 2071"/>
                <a:gd name="T14" fmla="*/ 172 w 2269"/>
                <a:gd name="T15" fmla="*/ 2028 h 2071"/>
                <a:gd name="T16" fmla="*/ 154 w 2269"/>
                <a:gd name="T17" fmla="*/ 2049 h 2071"/>
                <a:gd name="T18" fmla="*/ 133 w 2269"/>
                <a:gd name="T19" fmla="*/ 2065 h 2071"/>
                <a:gd name="T20" fmla="*/ 107 w 2269"/>
                <a:gd name="T21" fmla="*/ 2071 h 2071"/>
                <a:gd name="T22" fmla="*/ 81 w 2269"/>
                <a:gd name="T23" fmla="*/ 2071 h 2071"/>
                <a:gd name="T24" fmla="*/ 55 w 2269"/>
                <a:gd name="T25" fmla="*/ 2065 h 2071"/>
                <a:gd name="T26" fmla="*/ 33 w 2269"/>
                <a:gd name="T27" fmla="*/ 2051 h 2071"/>
                <a:gd name="T28" fmla="*/ 16 w 2269"/>
                <a:gd name="T29" fmla="*/ 2033 h 2071"/>
                <a:gd name="T30" fmla="*/ 4 w 2269"/>
                <a:gd name="T31" fmla="*/ 2008 h 2071"/>
                <a:gd name="T32" fmla="*/ 0 w 2269"/>
                <a:gd name="T33" fmla="*/ 1978 h 2071"/>
                <a:gd name="T34" fmla="*/ 0 w 2269"/>
                <a:gd name="T35" fmla="*/ 473 h 2071"/>
                <a:gd name="T36" fmla="*/ 4 w 2269"/>
                <a:gd name="T37" fmla="*/ 448 h 2071"/>
                <a:gd name="T38" fmla="*/ 14 w 2269"/>
                <a:gd name="T39" fmla="*/ 426 h 2071"/>
                <a:gd name="T40" fmla="*/ 27 w 2269"/>
                <a:gd name="T41" fmla="*/ 406 h 2071"/>
                <a:gd name="T42" fmla="*/ 49 w 2269"/>
                <a:gd name="T43" fmla="*/ 390 h 2071"/>
                <a:gd name="T44" fmla="*/ 73 w 2269"/>
                <a:gd name="T45" fmla="*/ 382 h 2071"/>
                <a:gd name="T46" fmla="*/ 1896 w 2269"/>
                <a:gd name="T47" fmla="*/ 0 h 2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69" h="2071">
                  <a:moveTo>
                    <a:pt x="1896" y="0"/>
                  </a:moveTo>
                  <a:lnTo>
                    <a:pt x="2269" y="1237"/>
                  </a:lnTo>
                  <a:lnTo>
                    <a:pt x="672" y="1237"/>
                  </a:lnTo>
                  <a:lnTo>
                    <a:pt x="646" y="1241"/>
                  </a:lnTo>
                  <a:lnTo>
                    <a:pt x="624" y="1250"/>
                  </a:lnTo>
                  <a:lnTo>
                    <a:pt x="605" y="1264"/>
                  </a:lnTo>
                  <a:lnTo>
                    <a:pt x="589" y="1284"/>
                  </a:lnTo>
                  <a:lnTo>
                    <a:pt x="172" y="2028"/>
                  </a:lnTo>
                  <a:lnTo>
                    <a:pt x="154" y="2049"/>
                  </a:lnTo>
                  <a:lnTo>
                    <a:pt x="133" y="2065"/>
                  </a:lnTo>
                  <a:lnTo>
                    <a:pt x="107" y="2071"/>
                  </a:lnTo>
                  <a:lnTo>
                    <a:pt x="81" y="2071"/>
                  </a:lnTo>
                  <a:lnTo>
                    <a:pt x="55" y="2065"/>
                  </a:lnTo>
                  <a:lnTo>
                    <a:pt x="33" y="2051"/>
                  </a:lnTo>
                  <a:lnTo>
                    <a:pt x="16" y="2033"/>
                  </a:lnTo>
                  <a:lnTo>
                    <a:pt x="4" y="2008"/>
                  </a:lnTo>
                  <a:lnTo>
                    <a:pt x="0" y="1978"/>
                  </a:lnTo>
                  <a:lnTo>
                    <a:pt x="0" y="473"/>
                  </a:lnTo>
                  <a:lnTo>
                    <a:pt x="4" y="448"/>
                  </a:lnTo>
                  <a:lnTo>
                    <a:pt x="14" y="426"/>
                  </a:lnTo>
                  <a:lnTo>
                    <a:pt x="27" y="406"/>
                  </a:lnTo>
                  <a:lnTo>
                    <a:pt x="49" y="390"/>
                  </a:lnTo>
                  <a:lnTo>
                    <a:pt x="73" y="382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Open Sans" panose="020B0606030504020204" pitchFamily="34" charset="0"/>
              </a:endParaRPr>
            </a:p>
          </p:txBody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8B322F53-4768-489F-B04D-921D04F668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1613" y="4362451"/>
              <a:ext cx="1803400" cy="1646238"/>
            </a:xfrm>
            <a:custGeom>
              <a:avLst/>
              <a:gdLst>
                <a:gd name="T0" fmla="*/ 373 w 2271"/>
                <a:gd name="T1" fmla="*/ 0 h 2073"/>
                <a:gd name="T2" fmla="*/ 2196 w 2271"/>
                <a:gd name="T3" fmla="*/ 386 h 2073"/>
                <a:gd name="T4" fmla="*/ 2226 w 2271"/>
                <a:gd name="T5" fmla="*/ 398 h 2073"/>
                <a:gd name="T6" fmla="*/ 2250 w 2271"/>
                <a:gd name="T7" fmla="*/ 416 h 2073"/>
                <a:gd name="T8" fmla="*/ 2265 w 2271"/>
                <a:gd name="T9" fmla="*/ 442 h 2073"/>
                <a:gd name="T10" fmla="*/ 2271 w 2271"/>
                <a:gd name="T11" fmla="*/ 473 h 2073"/>
                <a:gd name="T12" fmla="*/ 2271 w 2271"/>
                <a:gd name="T13" fmla="*/ 1978 h 2073"/>
                <a:gd name="T14" fmla="*/ 2265 w 2271"/>
                <a:gd name="T15" fmla="*/ 2010 h 2073"/>
                <a:gd name="T16" fmla="*/ 2254 w 2271"/>
                <a:gd name="T17" fmla="*/ 2034 h 2073"/>
                <a:gd name="T18" fmla="*/ 2236 w 2271"/>
                <a:gd name="T19" fmla="*/ 2053 h 2073"/>
                <a:gd name="T20" fmla="*/ 2214 w 2271"/>
                <a:gd name="T21" fmla="*/ 2067 h 2073"/>
                <a:gd name="T22" fmla="*/ 2190 w 2271"/>
                <a:gd name="T23" fmla="*/ 2073 h 2073"/>
                <a:gd name="T24" fmla="*/ 2162 w 2271"/>
                <a:gd name="T25" fmla="*/ 2073 h 2073"/>
                <a:gd name="T26" fmla="*/ 2139 w 2271"/>
                <a:gd name="T27" fmla="*/ 2065 h 2073"/>
                <a:gd name="T28" fmla="*/ 2115 w 2271"/>
                <a:gd name="T29" fmla="*/ 2049 h 2073"/>
                <a:gd name="T30" fmla="*/ 2097 w 2271"/>
                <a:gd name="T31" fmla="*/ 2026 h 2073"/>
                <a:gd name="T32" fmla="*/ 1680 w 2271"/>
                <a:gd name="T33" fmla="*/ 1284 h 2073"/>
                <a:gd name="T34" fmla="*/ 1664 w 2271"/>
                <a:gd name="T35" fmla="*/ 1264 h 2073"/>
                <a:gd name="T36" fmla="*/ 1645 w 2271"/>
                <a:gd name="T37" fmla="*/ 1248 h 2073"/>
                <a:gd name="T38" fmla="*/ 1623 w 2271"/>
                <a:gd name="T39" fmla="*/ 1241 h 2073"/>
                <a:gd name="T40" fmla="*/ 1597 w 2271"/>
                <a:gd name="T41" fmla="*/ 1237 h 2073"/>
                <a:gd name="T42" fmla="*/ 0 w 2271"/>
                <a:gd name="T43" fmla="*/ 1237 h 2073"/>
                <a:gd name="T44" fmla="*/ 373 w 2271"/>
                <a:gd name="T45" fmla="*/ 0 h 2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71" h="2073">
                  <a:moveTo>
                    <a:pt x="373" y="0"/>
                  </a:moveTo>
                  <a:lnTo>
                    <a:pt x="2196" y="386"/>
                  </a:lnTo>
                  <a:lnTo>
                    <a:pt x="2226" y="398"/>
                  </a:lnTo>
                  <a:lnTo>
                    <a:pt x="2250" y="416"/>
                  </a:lnTo>
                  <a:lnTo>
                    <a:pt x="2265" y="442"/>
                  </a:lnTo>
                  <a:lnTo>
                    <a:pt x="2271" y="473"/>
                  </a:lnTo>
                  <a:lnTo>
                    <a:pt x="2271" y="1978"/>
                  </a:lnTo>
                  <a:lnTo>
                    <a:pt x="2265" y="2010"/>
                  </a:lnTo>
                  <a:lnTo>
                    <a:pt x="2254" y="2034"/>
                  </a:lnTo>
                  <a:lnTo>
                    <a:pt x="2236" y="2053"/>
                  </a:lnTo>
                  <a:lnTo>
                    <a:pt x="2214" y="2067"/>
                  </a:lnTo>
                  <a:lnTo>
                    <a:pt x="2190" y="2073"/>
                  </a:lnTo>
                  <a:lnTo>
                    <a:pt x="2162" y="2073"/>
                  </a:lnTo>
                  <a:lnTo>
                    <a:pt x="2139" y="2065"/>
                  </a:lnTo>
                  <a:lnTo>
                    <a:pt x="2115" y="2049"/>
                  </a:lnTo>
                  <a:lnTo>
                    <a:pt x="2097" y="2026"/>
                  </a:lnTo>
                  <a:lnTo>
                    <a:pt x="1680" y="1284"/>
                  </a:lnTo>
                  <a:lnTo>
                    <a:pt x="1664" y="1264"/>
                  </a:lnTo>
                  <a:lnTo>
                    <a:pt x="1645" y="1248"/>
                  </a:lnTo>
                  <a:lnTo>
                    <a:pt x="1623" y="1241"/>
                  </a:lnTo>
                  <a:lnTo>
                    <a:pt x="1597" y="1237"/>
                  </a:lnTo>
                  <a:lnTo>
                    <a:pt x="0" y="1237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Open Sans" panose="020B0606030504020204" pitchFamily="34" charset="0"/>
              </a:endParaRPr>
            </a:p>
          </p:txBody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7F8DF4DC-5A9D-4A08-A584-9C8745C86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751" y="1071563"/>
              <a:ext cx="1452563" cy="1011238"/>
            </a:xfrm>
            <a:custGeom>
              <a:avLst/>
              <a:gdLst>
                <a:gd name="T0" fmla="*/ 912 w 1828"/>
                <a:gd name="T1" fmla="*/ 0 h 1275"/>
                <a:gd name="T2" fmla="*/ 1051 w 1828"/>
                <a:gd name="T3" fmla="*/ 145 h 1275"/>
                <a:gd name="T4" fmla="*/ 1184 w 1828"/>
                <a:gd name="T5" fmla="*/ 296 h 1275"/>
                <a:gd name="T6" fmla="*/ 1309 w 1828"/>
                <a:gd name="T7" fmla="*/ 450 h 1275"/>
                <a:gd name="T8" fmla="*/ 1426 w 1828"/>
                <a:gd name="T9" fmla="*/ 609 h 1275"/>
                <a:gd name="T10" fmla="*/ 1537 w 1828"/>
                <a:gd name="T11" fmla="*/ 772 h 1275"/>
                <a:gd name="T12" fmla="*/ 1642 w 1828"/>
                <a:gd name="T13" fmla="*/ 936 h 1275"/>
                <a:gd name="T14" fmla="*/ 1737 w 1828"/>
                <a:gd name="T15" fmla="*/ 1105 h 1275"/>
                <a:gd name="T16" fmla="*/ 1828 w 1828"/>
                <a:gd name="T17" fmla="*/ 1275 h 1275"/>
                <a:gd name="T18" fmla="*/ 0 w 1828"/>
                <a:gd name="T19" fmla="*/ 1275 h 1275"/>
                <a:gd name="T20" fmla="*/ 89 w 1828"/>
                <a:gd name="T21" fmla="*/ 1105 h 1275"/>
                <a:gd name="T22" fmla="*/ 184 w 1828"/>
                <a:gd name="T23" fmla="*/ 936 h 1275"/>
                <a:gd name="T24" fmla="*/ 287 w 1828"/>
                <a:gd name="T25" fmla="*/ 772 h 1275"/>
                <a:gd name="T26" fmla="*/ 396 w 1828"/>
                <a:gd name="T27" fmla="*/ 609 h 1275"/>
                <a:gd name="T28" fmla="*/ 515 w 1828"/>
                <a:gd name="T29" fmla="*/ 450 h 1275"/>
                <a:gd name="T30" fmla="*/ 640 w 1828"/>
                <a:gd name="T31" fmla="*/ 296 h 1275"/>
                <a:gd name="T32" fmla="*/ 771 w 1828"/>
                <a:gd name="T33" fmla="*/ 145 h 1275"/>
                <a:gd name="T34" fmla="*/ 912 w 1828"/>
                <a:gd name="T35" fmla="*/ 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28" h="1275">
                  <a:moveTo>
                    <a:pt x="912" y="0"/>
                  </a:moveTo>
                  <a:lnTo>
                    <a:pt x="1051" y="145"/>
                  </a:lnTo>
                  <a:lnTo>
                    <a:pt x="1184" y="296"/>
                  </a:lnTo>
                  <a:lnTo>
                    <a:pt x="1309" y="450"/>
                  </a:lnTo>
                  <a:lnTo>
                    <a:pt x="1426" y="609"/>
                  </a:lnTo>
                  <a:lnTo>
                    <a:pt x="1537" y="772"/>
                  </a:lnTo>
                  <a:lnTo>
                    <a:pt x="1642" y="936"/>
                  </a:lnTo>
                  <a:lnTo>
                    <a:pt x="1737" y="1105"/>
                  </a:lnTo>
                  <a:lnTo>
                    <a:pt x="1828" y="1275"/>
                  </a:lnTo>
                  <a:lnTo>
                    <a:pt x="0" y="1275"/>
                  </a:lnTo>
                  <a:lnTo>
                    <a:pt x="89" y="1105"/>
                  </a:lnTo>
                  <a:lnTo>
                    <a:pt x="184" y="936"/>
                  </a:lnTo>
                  <a:lnTo>
                    <a:pt x="287" y="772"/>
                  </a:lnTo>
                  <a:lnTo>
                    <a:pt x="396" y="609"/>
                  </a:lnTo>
                  <a:lnTo>
                    <a:pt x="515" y="450"/>
                  </a:lnTo>
                  <a:lnTo>
                    <a:pt x="640" y="296"/>
                  </a:lnTo>
                  <a:lnTo>
                    <a:pt x="771" y="145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B0527044-8218-426C-8F74-64C01A74E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751" y="2082801"/>
              <a:ext cx="2211388" cy="3351213"/>
            </a:xfrm>
            <a:custGeom>
              <a:avLst/>
              <a:gdLst>
                <a:gd name="T0" fmla="*/ 480 w 2785"/>
                <a:gd name="T1" fmla="*/ 0 h 4223"/>
                <a:gd name="T2" fmla="*/ 2306 w 2785"/>
                <a:gd name="T3" fmla="*/ 0 h 4223"/>
                <a:gd name="T4" fmla="*/ 2404 w 2785"/>
                <a:gd name="T5" fmla="*/ 212 h 4223"/>
                <a:gd name="T6" fmla="*/ 2489 w 2785"/>
                <a:gd name="T7" fmla="*/ 428 h 4223"/>
                <a:gd name="T8" fmla="*/ 2564 w 2785"/>
                <a:gd name="T9" fmla="*/ 646 h 4223"/>
                <a:gd name="T10" fmla="*/ 2630 w 2785"/>
                <a:gd name="T11" fmla="*/ 866 h 4223"/>
                <a:gd name="T12" fmla="*/ 2681 w 2785"/>
                <a:gd name="T13" fmla="*/ 1090 h 4223"/>
                <a:gd name="T14" fmla="*/ 2725 w 2785"/>
                <a:gd name="T15" fmla="*/ 1316 h 4223"/>
                <a:gd name="T16" fmla="*/ 2755 w 2785"/>
                <a:gd name="T17" fmla="*/ 1542 h 4223"/>
                <a:gd name="T18" fmla="*/ 2777 w 2785"/>
                <a:gd name="T19" fmla="*/ 1770 h 4223"/>
                <a:gd name="T20" fmla="*/ 2785 w 2785"/>
                <a:gd name="T21" fmla="*/ 1998 h 4223"/>
                <a:gd name="T22" fmla="*/ 2785 w 2785"/>
                <a:gd name="T23" fmla="*/ 2228 h 4223"/>
                <a:gd name="T24" fmla="*/ 2773 w 2785"/>
                <a:gd name="T25" fmla="*/ 2456 h 4223"/>
                <a:gd name="T26" fmla="*/ 2749 w 2785"/>
                <a:gd name="T27" fmla="*/ 2684 h 4223"/>
                <a:gd name="T28" fmla="*/ 2715 w 2785"/>
                <a:gd name="T29" fmla="*/ 2910 h 4223"/>
                <a:gd name="T30" fmla="*/ 2669 w 2785"/>
                <a:gd name="T31" fmla="*/ 3136 h 4223"/>
                <a:gd name="T32" fmla="*/ 2614 w 2785"/>
                <a:gd name="T33" fmla="*/ 3358 h 4223"/>
                <a:gd name="T34" fmla="*/ 2546 w 2785"/>
                <a:gd name="T35" fmla="*/ 3578 h 4223"/>
                <a:gd name="T36" fmla="*/ 2469 w 2785"/>
                <a:gd name="T37" fmla="*/ 3796 h 4223"/>
                <a:gd name="T38" fmla="*/ 2382 w 2785"/>
                <a:gd name="T39" fmla="*/ 4012 h 4223"/>
                <a:gd name="T40" fmla="*/ 2281 w 2785"/>
                <a:gd name="T41" fmla="*/ 4223 h 4223"/>
                <a:gd name="T42" fmla="*/ 505 w 2785"/>
                <a:gd name="T43" fmla="*/ 4223 h 4223"/>
                <a:gd name="T44" fmla="*/ 406 w 2785"/>
                <a:gd name="T45" fmla="*/ 4012 h 4223"/>
                <a:gd name="T46" fmla="*/ 317 w 2785"/>
                <a:gd name="T47" fmla="*/ 3796 h 4223"/>
                <a:gd name="T48" fmla="*/ 240 w 2785"/>
                <a:gd name="T49" fmla="*/ 3578 h 4223"/>
                <a:gd name="T50" fmla="*/ 172 w 2785"/>
                <a:gd name="T51" fmla="*/ 3358 h 4223"/>
                <a:gd name="T52" fmla="*/ 117 w 2785"/>
                <a:gd name="T53" fmla="*/ 3136 h 4223"/>
                <a:gd name="T54" fmla="*/ 71 w 2785"/>
                <a:gd name="T55" fmla="*/ 2910 h 4223"/>
                <a:gd name="T56" fmla="*/ 37 w 2785"/>
                <a:gd name="T57" fmla="*/ 2684 h 4223"/>
                <a:gd name="T58" fmla="*/ 13 w 2785"/>
                <a:gd name="T59" fmla="*/ 2456 h 4223"/>
                <a:gd name="T60" fmla="*/ 2 w 2785"/>
                <a:gd name="T61" fmla="*/ 2228 h 4223"/>
                <a:gd name="T62" fmla="*/ 0 w 2785"/>
                <a:gd name="T63" fmla="*/ 1998 h 4223"/>
                <a:gd name="T64" fmla="*/ 9 w 2785"/>
                <a:gd name="T65" fmla="*/ 1770 h 4223"/>
                <a:gd name="T66" fmla="*/ 31 w 2785"/>
                <a:gd name="T67" fmla="*/ 1542 h 4223"/>
                <a:gd name="T68" fmla="*/ 63 w 2785"/>
                <a:gd name="T69" fmla="*/ 1316 h 4223"/>
                <a:gd name="T70" fmla="*/ 105 w 2785"/>
                <a:gd name="T71" fmla="*/ 1090 h 4223"/>
                <a:gd name="T72" fmla="*/ 158 w 2785"/>
                <a:gd name="T73" fmla="*/ 866 h 4223"/>
                <a:gd name="T74" fmla="*/ 222 w 2785"/>
                <a:gd name="T75" fmla="*/ 646 h 4223"/>
                <a:gd name="T76" fmla="*/ 297 w 2785"/>
                <a:gd name="T77" fmla="*/ 428 h 4223"/>
                <a:gd name="T78" fmla="*/ 382 w 2785"/>
                <a:gd name="T79" fmla="*/ 212 h 4223"/>
                <a:gd name="T80" fmla="*/ 480 w 2785"/>
                <a:gd name="T81" fmla="*/ 0 h 4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85" h="4223">
                  <a:moveTo>
                    <a:pt x="480" y="0"/>
                  </a:moveTo>
                  <a:lnTo>
                    <a:pt x="2306" y="0"/>
                  </a:lnTo>
                  <a:lnTo>
                    <a:pt x="2404" y="212"/>
                  </a:lnTo>
                  <a:lnTo>
                    <a:pt x="2489" y="428"/>
                  </a:lnTo>
                  <a:lnTo>
                    <a:pt x="2564" y="646"/>
                  </a:lnTo>
                  <a:lnTo>
                    <a:pt x="2630" y="866"/>
                  </a:lnTo>
                  <a:lnTo>
                    <a:pt x="2681" y="1090"/>
                  </a:lnTo>
                  <a:lnTo>
                    <a:pt x="2725" y="1316"/>
                  </a:lnTo>
                  <a:lnTo>
                    <a:pt x="2755" y="1542"/>
                  </a:lnTo>
                  <a:lnTo>
                    <a:pt x="2777" y="1770"/>
                  </a:lnTo>
                  <a:lnTo>
                    <a:pt x="2785" y="1998"/>
                  </a:lnTo>
                  <a:lnTo>
                    <a:pt x="2785" y="2228"/>
                  </a:lnTo>
                  <a:lnTo>
                    <a:pt x="2773" y="2456"/>
                  </a:lnTo>
                  <a:lnTo>
                    <a:pt x="2749" y="2684"/>
                  </a:lnTo>
                  <a:lnTo>
                    <a:pt x="2715" y="2910"/>
                  </a:lnTo>
                  <a:lnTo>
                    <a:pt x="2669" y="3136"/>
                  </a:lnTo>
                  <a:lnTo>
                    <a:pt x="2614" y="3358"/>
                  </a:lnTo>
                  <a:lnTo>
                    <a:pt x="2546" y="3578"/>
                  </a:lnTo>
                  <a:lnTo>
                    <a:pt x="2469" y="3796"/>
                  </a:lnTo>
                  <a:lnTo>
                    <a:pt x="2382" y="4012"/>
                  </a:lnTo>
                  <a:lnTo>
                    <a:pt x="2281" y="4223"/>
                  </a:lnTo>
                  <a:lnTo>
                    <a:pt x="505" y="4223"/>
                  </a:lnTo>
                  <a:lnTo>
                    <a:pt x="406" y="4012"/>
                  </a:lnTo>
                  <a:lnTo>
                    <a:pt x="317" y="3796"/>
                  </a:lnTo>
                  <a:lnTo>
                    <a:pt x="240" y="3578"/>
                  </a:lnTo>
                  <a:lnTo>
                    <a:pt x="172" y="3358"/>
                  </a:lnTo>
                  <a:lnTo>
                    <a:pt x="117" y="3136"/>
                  </a:lnTo>
                  <a:lnTo>
                    <a:pt x="71" y="2910"/>
                  </a:lnTo>
                  <a:lnTo>
                    <a:pt x="37" y="2684"/>
                  </a:lnTo>
                  <a:lnTo>
                    <a:pt x="13" y="2456"/>
                  </a:lnTo>
                  <a:lnTo>
                    <a:pt x="2" y="2228"/>
                  </a:lnTo>
                  <a:lnTo>
                    <a:pt x="0" y="1998"/>
                  </a:lnTo>
                  <a:lnTo>
                    <a:pt x="9" y="1770"/>
                  </a:lnTo>
                  <a:lnTo>
                    <a:pt x="31" y="1542"/>
                  </a:lnTo>
                  <a:lnTo>
                    <a:pt x="63" y="1316"/>
                  </a:lnTo>
                  <a:lnTo>
                    <a:pt x="105" y="1090"/>
                  </a:lnTo>
                  <a:lnTo>
                    <a:pt x="158" y="866"/>
                  </a:lnTo>
                  <a:lnTo>
                    <a:pt x="222" y="646"/>
                  </a:lnTo>
                  <a:lnTo>
                    <a:pt x="297" y="428"/>
                  </a:lnTo>
                  <a:lnTo>
                    <a:pt x="382" y="212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8580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Open Sans" panose="020B0606030504020204" pitchFamily="34" charset="0"/>
              </a:endParaRPr>
            </a:p>
          </p:txBody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D516814B-EA82-40A9-995E-C0E365F3B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4488" y="2673351"/>
              <a:ext cx="1330325" cy="1327150"/>
            </a:xfrm>
            <a:custGeom>
              <a:avLst/>
              <a:gdLst>
                <a:gd name="T0" fmla="*/ 839 w 1676"/>
                <a:gd name="T1" fmla="*/ 0 h 1674"/>
                <a:gd name="T2" fmla="*/ 936 w 1676"/>
                <a:gd name="T3" fmla="*/ 6 h 1674"/>
                <a:gd name="T4" fmla="*/ 1031 w 1676"/>
                <a:gd name="T5" fmla="*/ 22 h 1674"/>
                <a:gd name="T6" fmla="*/ 1121 w 1676"/>
                <a:gd name="T7" fmla="*/ 48 h 1674"/>
                <a:gd name="T8" fmla="*/ 1206 w 1676"/>
                <a:gd name="T9" fmla="*/ 86 h 1674"/>
                <a:gd name="T10" fmla="*/ 1287 w 1676"/>
                <a:gd name="T11" fmla="*/ 129 h 1674"/>
                <a:gd name="T12" fmla="*/ 1363 w 1676"/>
                <a:gd name="T13" fmla="*/ 183 h 1674"/>
                <a:gd name="T14" fmla="*/ 1430 w 1676"/>
                <a:gd name="T15" fmla="*/ 244 h 1674"/>
                <a:gd name="T16" fmla="*/ 1492 w 1676"/>
                <a:gd name="T17" fmla="*/ 314 h 1674"/>
                <a:gd name="T18" fmla="*/ 1545 w 1676"/>
                <a:gd name="T19" fmla="*/ 389 h 1674"/>
                <a:gd name="T20" fmla="*/ 1591 w 1676"/>
                <a:gd name="T21" fmla="*/ 468 h 1674"/>
                <a:gd name="T22" fmla="*/ 1627 w 1676"/>
                <a:gd name="T23" fmla="*/ 556 h 1674"/>
                <a:gd name="T24" fmla="*/ 1654 w 1676"/>
                <a:gd name="T25" fmla="*/ 645 h 1674"/>
                <a:gd name="T26" fmla="*/ 1670 w 1676"/>
                <a:gd name="T27" fmla="*/ 740 h 1674"/>
                <a:gd name="T28" fmla="*/ 1676 w 1676"/>
                <a:gd name="T29" fmla="*/ 837 h 1674"/>
                <a:gd name="T30" fmla="*/ 1670 w 1676"/>
                <a:gd name="T31" fmla="*/ 934 h 1674"/>
                <a:gd name="T32" fmla="*/ 1654 w 1676"/>
                <a:gd name="T33" fmla="*/ 1029 h 1674"/>
                <a:gd name="T34" fmla="*/ 1627 w 1676"/>
                <a:gd name="T35" fmla="*/ 1121 h 1674"/>
                <a:gd name="T36" fmla="*/ 1591 w 1676"/>
                <a:gd name="T37" fmla="*/ 1206 h 1674"/>
                <a:gd name="T38" fmla="*/ 1545 w 1676"/>
                <a:gd name="T39" fmla="*/ 1287 h 1674"/>
                <a:gd name="T40" fmla="*/ 1492 w 1676"/>
                <a:gd name="T41" fmla="*/ 1360 h 1674"/>
                <a:gd name="T42" fmla="*/ 1430 w 1676"/>
                <a:gd name="T43" fmla="*/ 1430 h 1674"/>
                <a:gd name="T44" fmla="*/ 1363 w 1676"/>
                <a:gd name="T45" fmla="*/ 1491 h 1674"/>
                <a:gd name="T46" fmla="*/ 1287 w 1676"/>
                <a:gd name="T47" fmla="*/ 1545 h 1674"/>
                <a:gd name="T48" fmla="*/ 1206 w 1676"/>
                <a:gd name="T49" fmla="*/ 1590 h 1674"/>
                <a:gd name="T50" fmla="*/ 1121 w 1676"/>
                <a:gd name="T51" fmla="*/ 1626 h 1674"/>
                <a:gd name="T52" fmla="*/ 1031 w 1676"/>
                <a:gd name="T53" fmla="*/ 1652 h 1674"/>
                <a:gd name="T54" fmla="*/ 936 w 1676"/>
                <a:gd name="T55" fmla="*/ 1670 h 1674"/>
                <a:gd name="T56" fmla="*/ 839 w 1676"/>
                <a:gd name="T57" fmla="*/ 1674 h 1674"/>
                <a:gd name="T58" fmla="*/ 740 w 1676"/>
                <a:gd name="T59" fmla="*/ 1670 h 1674"/>
                <a:gd name="T60" fmla="*/ 647 w 1676"/>
                <a:gd name="T61" fmla="*/ 1652 h 1674"/>
                <a:gd name="T62" fmla="*/ 555 w 1676"/>
                <a:gd name="T63" fmla="*/ 1626 h 1674"/>
                <a:gd name="T64" fmla="*/ 470 w 1676"/>
                <a:gd name="T65" fmla="*/ 1590 h 1674"/>
                <a:gd name="T66" fmla="*/ 389 w 1676"/>
                <a:gd name="T67" fmla="*/ 1545 h 1674"/>
                <a:gd name="T68" fmla="*/ 315 w 1676"/>
                <a:gd name="T69" fmla="*/ 1491 h 1674"/>
                <a:gd name="T70" fmla="*/ 246 w 1676"/>
                <a:gd name="T71" fmla="*/ 1430 h 1674"/>
                <a:gd name="T72" fmla="*/ 184 w 1676"/>
                <a:gd name="T73" fmla="*/ 1360 h 1674"/>
                <a:gd name="T74" fmla="*/ 131 w 1676"/>
                <a:gd name="T75" fmla="*/ 1287 h 1674"/>
                <a:gd name="T76" fmla="*/ 85 w 1676"/>
                <a:gd name="T77" fmla="*/ 1206 h 1674"/>
                <a:gd name="T78" fmla="*/ 50 w 1676"/>
                <a:gd name="T79" fmla="*/ 1121 h 1674"/>
                <a:gd name="T80" fmla="*/ 22 w 1676"/>
                <a:gd name="T81" fmla="*/ 1029 h 1674"/>
                <a:gd name="T82" fmla="*/ 6 w 1676"/>
                <a:gd name="T83" fmla="*/ 934 h 1674"/>
                <a:gd name="T84" fmla="*/ 0 w 1676"/>
                <a:gd name="T85" fmla="*/ 837 h 1674"/>
                <a:gd name="T86" fmla="*/ 6 w 1676"/>
                <a:gd name="T87" fmla="*/ 740 h 1674"/>
                <a:gd name="T88" fmla="*/ 22 w 1676"/>
                <a:gd name="T89" fmla="*/ 645 h 1674"/>
                <a:gd name="T90" fmla="*/ 50 w 1676"/>
                <a:gd name="T91" fmla="*/ 556 h 1674"/>
                <a:gd name="T92" fmla="*/ 85 w 1676"/>
                <a:gd name="T93" fmla="*/ 468 h 1674"/>
                <a:gd name="T94" fmla="*/ 131 w 1676"/>
                <a:gd name="T95" fmla="*/ 389 h 1674"/>
                <a:gd name="T96" fmla="*/ 184 w 1676"/>
                <a:gd name="T97" fmla="*/ 314 h 1674"/>
                <a:gd name="T98" fmla="*/ 246 w 1676"/>
                <a:gd name="T99" fmla="*/ 244 h 1674"/>
                <a:gd name="T100" fmla="*/ 315 w 1676"/>
                <a:gd name="T101" fmla="*/ 183 h 1674"/>
                <a:gd name="T102" fmla="*/ 389 w 1676"/>
                <a:gd name="T103" fmla="*/ 129 h 1674"/>
                <a:gd name="T104" fmla="*/ 470 w 1676"/>
                <a:gd name="T105" fmla="*/ 86 h 1674"/>
                <a:gd name="T106" fmla="*/ 555 w 1676"/>
                <a:gd name="T107" fmla="*/ 48 h 1674"/>
                <a:gd name="T108" fmla="*/ 647 w 1676"/>
                <a:gd name="T109" fmla="*/ 22 h 1674"/>
                <a:gd name="T110" fmla="*/ 740 w 1676"/>
                <a:gd name="T111" fmla="*/ 6 h 1674"/>
                <a:gd name="T112" fmla="*/ 839 w 1676"/>
                <a:gd name="T113" fmla="*/ 0 h 1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76" h="1674">
                  <a:moveTo>
                    <a:pt x="839" y="0"/>
                  </a:moveTo>
                  <a:lnTo>
                    <a:pt x="936" y="6"/>
                  </a:lnTo>
                  <a:lnTo>
                    <a:pt x="1031" y="22"/>
                  </a:lnTo>
                  <a:lnTo>
                    <a:pt x="1121" y="48"/>
                  </a:lnTo>
                  <a:lnTo>
                    <a:pt x="1206" y="86"/>
                  </a:lnTo>
                  <a:lnTo>
                    <a:pt x="1287" y="129"/>
                  </a:lnTo>
                  <a:lnTo>
                    <a:pt x="1363" y="183"/>
                  </a:lnTo>
                  <a:lnTo>
                    <a:pt x="1430" y="244"/>
                  </a:lnTo>
                  <a:lnTo>
                    <a:pt x="1492" y="314"/>
                  </a:lnTo>
                  <a:lnTo>
                    <a:pt x="1545" y="389"/>
                  </a:lnTo>
                  <a:lnTo>
                    <a:pt x="1591" y="468"/>
                  </a:lnTo>
                  <a:lnTo>
                    <a:pt x="1627" y="556"/>
                  </a:lnTo>
                  <a:lnTo>
                    <a:pt x="1654" y="645"/>
                  </a:lnTo>
                  <a:lnTo>
                    <a:pt x="1670" y="740"/>
                  </a:lnTo>
                  <a:lnTo>
                    <a:pt x="1676" y="837"/>
                  </a:lnTo>
                  <a:lnTo>
                    <a:pt x="1670" y="934"/>
                  </a:lnTo>
                  <a:lnTo>
                    <a:pt x="1654" y="1029"/>
                  </a:lnTo>
                  <a:lnTo>
                    <a:pt x="1627" y="1121"/>
                  </a:lnTo>
                  <a:lnTo>
                    <a:pt x="1591" y="1206"/>
                  </a:lnTo>
                  <a:lnTo>
                    <a:pt x="1545" y="1287"/>
                  </a:lnTo>
                  <a:lnTo>
                    <a:pt x="1492" y="1360"/>
                  </a:lnTo>
                  <a:lnTo>
                    <a:pt x="1430" y="1430"/>
                  </a:lnTo>
                  <a:lnTo>
                    <a:pt x="1363" y="1491"/>
                  </a:lnTo>
                  <a:lnTo>
                    <a:pt x="1287" y="1545"/>
                  </a:lnTo>
                  <a:lnTo>
                    <a:pt x="1206" y="1590"/>
                  </a:lnTo>
                  <a:lnTo>
                    <a:pt x="1121" y="1626"/>
                  </a:lnTo>
                  <a:lnTo>
                    <a:pt x="1031" y="1652"/>
                  </a:lnTo>
                  <a:lnTo>
                    <a:pt x="936" y="1670"/>
                  </a:lnTo>
                  <a:lnTo>
                    <a:pt x="839" y="1674"/>
                  </a:lnTo>
                  <a:lnTo>
                    <a:pt x="740" y="1670"/>
                  </a:lnTo>
                  <a:lnTo>
                    <a:pt x="647" y="1652"/>
                  </a:lnTo>
                  <a:lnTo>
                    <a:pt x="555" y="1626"/>
                  </a:lnTo>
                  <a:lnTo>
                    <a:pt x="470" y="1590"/>
                  </a:lnTo>
                  <a:lnTo>
                    <a:pt x="389" y="1545"/>
                  </a:lnTo>
                  <a:lnTo>
                    <a:pt x="315" y="1491"/>
                  </a:lnTo>
                  <a:lnTo>
                    <a:pt x="246" y="1430"/>
                  </a:lnTo>
                  <a:lnTo>
                    <a:pt x="184" y="1360"/>
                  </a:lnTo>
                  <a:lnTo>
                    <a:pt x="131" y="1287"/>
                  </a:lnTo>
                  <a:lnTo>
                    <a:pt x="85" y="1206"/>
                  </a:lnTo>
                  <a:lnTo>
                    <a:pt x="50" y="1121"/>
                  </a:lnTo>
                  <a:lnTo>
                    <a:pt x="22" y="1029"/>
                  </a:lnTo>
                  <a:lnTo>
                    <a:pt x="6" y="934"/>
                  </a:lnTo>
                  <a:lnTo>
                    <a:pt x="0" y="837"/>
                  </a:lnTo>
                  <a:lnTo>
                    <a:pt x="6" y="740"/>
                  </a:lnTo>
                  <a:lnTo>
                    <a:pt x="22" y="645"/>
                  </a:lnTo>
                  <a:lnTo>
                    <a:pt x="50" y="556"/>
                  </a:lnTo>
                  <a:lnTo>
                    <a:pt x="85" y="468"/>
                  </a:lnTo>
                  <a:lnTo>
                    <a:pt x="131" y="389"/>
                  </a:lnTo>
                  <a:lnTo>
                    <a:pt x="184" y="314"/>
                  </a:lnTo>
                  <a:lnTo>
                    <a:pt x="246" y="244"/>
                  </a:lnTo>
                  <a:lnTo>
                    <a:pt x="315" y="183"/>
                  </a:lnTo>
                  <a:lnTo>
                    <a:pt x="389" y="129"/>
                  </a:lnTo>
                  <a:lnTo>
                    <a:pt x="470" y="86"/>
                  </a:lnTo>
                  <a:lnTo>
                    <a:pt x="555" y="48"/>
                  </a:lnTo>
                  <a:lnTo>
                    <a:pt x="647" y="22"/>
                  </a:lnTo>
                  <a:lnTo>
                    <a:pt x="740" y="6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Open Sans" panose="020B0606030504020204" pitchFamily="34" charset="0"/>
              </a:endParaRPr>
            </a:p>
          </p:txBody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632B9519-6E2C-44B9-8CA1-C26FCE7E6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2913063"/>
              <a:ext cx="846138" cy="847725"/>
            </a:xfrm>
            <a:custGeom>
              <a:avLst/>
              <a:gdLst>
                <a:gd name="T0" fmla="*/ 534 w 1068"/>
                <a:gd name="T1" fmla="*/ 0 h 1066"/>
                <a:gd name="T2" fmla="*/ 611 w 1068"/>
                <a:gd name="T3" fmla="*/ 6 h 1066"/>
                <a:gd name="T4" fmla="*/ 687 w 1068"/>
                <a:gd name="T5" fmla="*/ 22 h 1066"/>
                <a:gd name="T6" fmla="*/ 758 w 1068"/>
                <a:gd name="T7" fmla="*/ 49 h 1066"/>
                <a:gd name="T8" fmla="*/ 824 w 1068"/>
                <a:gd name="T9" fmla="*/ 85 h 1066"/>
                <a:gd name="T10" fmla="*/ 883 w 1068"/>
                <a:gd name="T11" fmla="*/ 131 h 1066"/>
                <a:gd name="T12" fmla="*/ 937 w 1068"/>
                <a:gd name="T13" fmla="*/ 182 h 1066"/>
                <a:gd name="T14" fmla="*/ 982 w 1068"/>
                <a:gd name="T15" fmla="*/ 242 h 1066"/>
                <a:gd name="T16" fmla="*/ 1018 w 1068"/>
                <a:gd name="T17" fmla="*/ 309 h 1066"/>
                <a:gd name="T18" fmla="*/ 1044 w 1068"/>
                <a:gd name="T19" fmla="*/ 378 h 1066"/>
                <a:gd name="T20" fmla="*/ 1062 w 1068"/>
                <a:gd name="T21" fmla="*/ 454 h 1066"/>
                <a:gd name="T22" fmla="*/ 1068 w 1068"/>
                <a:gd name="T23" fmla="*/ 533 h 1066"/>
                <a:gd name="T24" fmla="*/ 1062 w 1068"/>
                <a:gd name="T25" fmla="*/ 612 h 1066"/>
                <a:gd name="T26" fmla="*/ 1044 w 1068"/>
                <a:gd name="T27" fmla="*/ 688 h 1066"/>
                <a:gd name="T28" fmla="*/ 1018 w 1068"/>
                <a:gd name="T29" fmla="*/ 759 h 1066"/>
                <a:gd name="T30" fmla="*/ 982 w 1068"/>
                <a:gd name="T31" fmla="*/ 824 h 1066"/>
                <a:gd name="T32" fmla="*/ 937 w 1068"/>
                <a:gd name="T33" fmla="*/ 884 h 1066"/>
                <a:gd name="T34" fmla="*/ 883 w 1068"/>
                <a:gd name="T35" fmla="*/ 935 h 1066"/>
                <a:gd name="T36" fmla="*/ 824 w 1068"/>
                <a:gd name="T37" fmla="*/ 981 h 1066"/>
                <a:gd name="T38" fmla="*/ 758 w 1068"/>
                <a:gd name="T39" fmla="*/ 1017 h 1066"/>
                <a:gd name="T40" fmla="*/ 687 w 1068"/>
                <a:gd name="T41" fmla="*/ 1044 h 1066"/>
                <a:gd name="T42" fmla="*/ 611 w 1068"/>
                <a:gd name="T43" fmla="*/ 1060 h 1066"/>
                <a:gd name="T44" fmla="*/ 534 w 1068"/>
                <a:gd name="T45" fmla="*/ 1066 h 1066"/>
                <a:gd name="T46" fmla="*/ 455 w 1068"/>
                <a:gd name="T47" fmla="*/ 1060 h 1066"/>
                <a:gd name="T48" fmla="*/ 379 w 1068"/>
                <a:gd name="T49" fmla="*/ 1044 h 1066"/>
                <a:gd name="T50" fmla="*/ 308 w 1068"/>
                <a:gd name="T51" fmla="*/ 1017 h 1066"/>
                <a:gd name="T52" fmla="*/ 242 w 1068"/>
                <a:gd name="T53" fmla="*/ 981 h 1066"/>
                <a:gd name="T54" fmla="*/ 183 w 1068"/>
                <a:gd name="T55" fmla="*/ 935 h 1066"/>
                <a:gd name="T56" fmla="*/ 131 w 1068"/>
                <a:gd name="T57" fmla="*/ 884 h 1066"/>
                <a:gd name="T58" fmla="*/ 86 w 1068"/>
                <a:gd name="T59" fmla="*/ 824 h 1066"/>
                <a:gd name="T60" fmla="*/ 50 w 1068"/>
                <a:gd name="T61" fmla="*/ 759 h 1066"/>
                <a:gd name="T62" fmla="*/ 22 w 1068"/>
                <a:gd name="T63" fmla="*/ 688 h 1066"/>
                <a:gd name="T64" fmla="*/ 4 w 1068"/>
                <a:gd name="T65" fmla="*/ 612 h 1066"/>
                <a:gd name="T66" fmla="*/ 0 w 1068"/>
                <a:gd name="T67" fmla="*/ 533 h 1066"/>
                <a:gd name="T68" fmla="*/ 4 w 1068"/>
                <a:gd name="T69" fmla="*/ 454 h 1066"/>
                <a:gd name="T70" fmla="*/ 22 w 1068"/>
                <a:gd name="T71" fmla="*/ 378 h 1066"/>
                <a:gd name="T72" fmla="*/ 50 w 1068"/>
                <a:gd name="T73" fmla="*/ 309 h 1066"/>
                <a:gd name="T74" fmla="*/ 86 w 1068"/>
                <a:gd name="T75" fmla="*/ 242 h 1066"/>
                <a:gd name="T76" fmla="*/ 131 w 1068"/>
                <a:gd name="T77" fmla="*/ 182 h 1066"/>
                <a:gd name="T78" fmla="*/ 183 w 1068"/>
                <a:gd name="T79" fmla="*/ 131 h 1066"/>
                <a:gd name="T80" fmla="*/ 242 w 1068"/>
                <a:gd name="T81" fmla="*/ 85 h 1066"/>
                <a:gd name="T82" fmla="*/ 308 w 1068"/>
                <a:gd name="T83" fmla="*/ 49 h 1066"/>
                <a:gd name="T84" fmla="*/ 379 w 1068"/>
                <a:gd name="T85" fmla="*/ 22 h 1066"/>
                <a:gd name="T86" fmla="*/ 455 w 1068"/>
                <a:gd name="T87" fmla="*/ 6 h 1066"/>
                <a:gd name="T88" fmla="*/ 534 w 1068"/>
                <a:gd name="T89" fmla="*/ 0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68" h="1066">
                  <a:moveTo>
                    <a:pt x="534" y="0"/>
                  </a:moveTo>
                  <a:lnTo>
                    <a:pt x="611" y="6"/>
                  </a:lnTo>
                  <a:lnTo>
                    <a:pt x="687" y="22"/>
                  </a:lnTo>
                  <a:lnTo>
                    <a:pt x="758" y="49"/>
                  </a:lnTo>
                  <a:lnTo>
                    <a:pt x="824" y="85"/>
                  </a:lnTo>
                  <a:lnTo>
                    <a:pt x="883" y="131"/>
                  </a:lnTo>
                  <a:lnTo>
                    <a:pt x="937" y="182"/>
                  </a:lnTo>
                  <a:lnTo>
                    <a:pt x="982" y="242"/>
                  </a:lnTo>
                  <a:lnTo>
                    <a:pt x="1018" y="309"/>
                  </a:lnTo>
                  <a:lnTo>
                    <a:pt x="1044" y="378"/>
                  </a:lnTo>
                  <a:lnTo>
                    <a:pt x="1062" y="454"/>
                  </a:lnTo>
                  <a:lnTo>
                    <a:pt x="1068" y="533"/>
                  </a:lnTo>
                  <a:lnTo>
                    <a:pt x="1062" y="612"/>
                  </a:lnTo>
                  <a:lnTo>
                    <a:pt x="1044" y="688"/>
                  </a:lnTo>
                  <a:lnTo>
                    <a:pt x="1018" y="759"/>
                  </a:lnTo>
                  <a:lnTo>
                    <a:pt x="982" y="824"/>
                  </a:lnTo>
                  <a:lnTo>
                    <a:pt x="937" y="884"/>
                  </a:lnTo>
                  <a:lnTo>
                    <a:pt x="883" y="935"/>
                  </a:lnTo>
                  <a:lnTo>
                    <a:pt x="824" y="981"/>
                  </a:lnTo>
                  <a:lnTo>
                    <a:pt x="758" y="1017"/>
                  </a:lnTo>
                  <a:lnTo>
                    <a:pt x="687" y="1044"/>
                  </a:lnTo>
                  <a:lnTo>
                    <a:pt x="611" y="1060"/>
                  </a:lnTo>
                  <a:lnTo>
                    <a:pt x="534" y="1066"/>
                  </a:lnTo>
                  <a:lnTo>
                    <a:pt x="455" y="1060"/>
                  </a:lnTo>
                  <a:lnTo>
                    <a:pt x="379" y="1044"/>
                  </a:lnTo>
                  <a:lnTo>
                    <a:pt x="308" y="1017"/>
                  </a:lnTo>
                  <a:lnTo>
                    <a:pt x="242" y="981"/>
                  </a:lnTo>
                  <a:lnTo>
                    <a:pt x="183" y="935"/>
                  </a:lnTo>
                  <a:lnTo>
                    <a:pt x="131" y="884"/>
                  </a:lnTo>
                  <a:lnTo>
                    <a:pt x="86" y="824"/>
                  </a:lnTo>
                  <a:lnTo>
                    <a:pt x="50" y="759"/>
                  </a:lnTo>
                  <a:lnTo>
                    <a:pt x="22" y="688"/>
                  </a:lnTo>
                  <a:lnTo>
                    <a:pt x="4" y="612"/>
                  </a:lnTo>
                  <a:lnTo>
                    <a:pt x="0" y="533"/>
                  </a:lnTo>
                  <a:lnTo>
                    <a:pt x="4" y="454"/>
                  </a:lnTo>
                  <a:lnTo>
                    <a:pt x="22" y="378"/>
                  </a:lnTo>
                  <a:lnTo>
                    <a:pt x="50" y="309"/>
                  </a:lnTo>
                  <a:lnTo>
                    <a:pt x="86" y="242"/>
                  </a:lnTo>
                  <a:lnTo>
                    <a:pt x="131" y="182"/>
                  </a:lnTo>
                  <a:lnTo>
                    <a:pt x="183" y="131"/>
                  </a:lnTo>
                  <a:lnTo>
                    <a:pt x="242" y="85"/>
                  </a:lnTo>
                  <a:lnTo>
                    <a:pt x="308" y="49"/>
                  </a:lnTo>
                  <a:lnTo>
                    <a:pt x="379" y="22"/>
                  </a:lnTo>
                  <a:lnTo>
                    <a:pt x="455" y="6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Open Sans" panose="020B0606030504020204" pitchFamily="34" charset="0"/>
              </a:endParaRPr>
            </a:p>
          </p:txBody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2A505214-4092-46A1-8CF4-0D96AF05A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813" y="4217988"/>
              <a:ext cx="447675" cy="1790700"/>
            </a:xfrm>
            <a:custGeom>
              <a:avLst/>
              <a:gdLst>
                <a:gd name="T0" fmla="*/ 284 w 566"/>
                <a:gd name="T1" fmla="*/ 0 h 2256"/>
                <a:gd name="T2" fmla="*/ 314 w 566"/>
                <a:gd name="T3" fmla="*/ 8 h 2256"/>
                <a:gd name="T4" fmla="*/ 344 w 566"/>
                <a:gd name="T5" fmla="*/ 26 h 2256"/>
                <a:gd name="T6" fmla="*/ 373 w 566"/>
                <a:gd name="T7" fmla="*/ 58 h 2256"/>
                <a:gd name="T8" fmla="*/ 399 w 566"/>
                <a:gd name="T9" fmla="*/ 101 h 2256"/>
                <a:gd name="T10" fmla="*/ 427 w 566"/>
                <a:gd name="T11" fmla="*/ 155 h 2256"/>
                <a:gd name="T12" fmla="*/ 451 w 566"/>
                <a:gd name="T13" fmla="*/ 218 h 2256"/>
                <a:gd name="T14" fmla="*/ 472 w 566"/>
                <a:gd name="T15" fmla="*/ 292 h 2256"/>
                <a:gd name="T16" fmla="*/ 492 w 566"/>
                <a:gd name="T17" fmla="*/ 373 h 2256"/>
                <a:gd name="T18" fmla="*/ 512 w 566"/>
                <a:gd name="T19" fmla="*/ 462 h 2256"/>
                <a:gd name="T20" fmla="*/ 528 w 566"/>
                <a:gd name="T21" fmla="*/ 559 h 2256"/>
                <a:gd name="T22" fmla="*/ 540 w 566"/>
                <a:gd name="T23" fmla="*/ 662 h 2256"/>
                <a:gd name="T24" fmla="*/ 552 w 566"/>
                <a:gd name="T25" fmla="*/ 773 h 2256"/>
                <a:gd name="T26" fmla="*/ 560 w 566"/>
                <a:gd name="T27" fmla="*/ 886 h 2256"/>
                <a:gd name="T28" fmla="*/ 564 w 566"/>
                <a:gd name="T29" fmla="*/ 1005 h 2256"/>
                <a:gd name="T30" fmla="*/ 566 w 566"/>
                <a:gd name="T31" fmla="*/ 1128 h 2256"/>
                <a:gd name="T32" fmla="*/ 564 w 566"/>
                <a:gd name="T33" fmla="*/ 1251 h 2256"/>
                <a:gd name="T34" fmla="*/ 560 w 566"/>
                <a:gd name="T35" fmla="*/ 1370 h 2256"/>
                <a:gd name="T36" fmla="*/ 552 w 566"/>
                <a:gd name="T37" fmla="*/ 1485 h 2256"/>
                <a:gd name="T38" fmla="*/ 540 w 566"/>
                <a:gd name="T39" fmla="*/ 1594 h 2256"/>
                <a:gd name="T40" fmla="*/ 528 w 566"/>
                <a:gd name="T41" fmla="*/ 1699 h 2256"/>
                <a:gd name="T42" fmla="*/ 512 w 566"/>
                <a:gd name="T43" fmla="*/ 1794 h 2256"/>
                <a:gd name="T44" fmla="*/ 492 w 566"/>
                <a:gd name="T45" fmla="*/ 1885 h 2256"/>
                <a:gd name="T46" fmla="*/ 472 w 566"/>
                <a:gd name="T47" fmla="*/ 1967 h 2256"/>
                <a:gd name="T48" fmla="*/ 451 w 566"/>
                <a:gd name="T49" fmla="*/ 2040 h 2256"/>
                <a:gd name="T50" fmla="*/ 427 w 566"/>
                <a:gd name="T51" fmla="*/ 2104 h 2256"/>
                <a:gd name="T52" fmla="*/ 399 w 566"/>
                <a:gd name="T53" fmla="*/ 2157 h 2256"/>
                <a:gd name="T54" fmla="*/ 373 w 566"/>
                <a:gd name="T55" fmla="*/ 2199 h 2256"/>
                <a:gd name="T56" fmla="*/ 344 w 566"/>
                <a:gd name="T57" fmla="*/ 2230 h 2256"/>
                <a:gd name="T58" fmla="*/ 314 w 566"/>
                <a:gd name="T59" fmla="*/ 2250 h 2256"/>
                <a:gd name="T60" fmla="*/ 284 w 566"/>
                <a:gd name="T61" fmla="*/ 2256 h 2256"/>
                <a:gd name="T62" fmla="*/ 252 w 566"/>
                <a:gd name="T63" fmla="*/ 2250 h 2256"/>
                <a:gd name="T64" fmla="*/ 223 w 566"/>
                <a:gd name="T65" fmla="*/ 2230 h 2256"/>
                <a:gd name="T66" fmla="*/ 195 w 566"/>
                <a:gd name="T67" fmla="*/ 2199 h 2256"/>
                <a:gd name="T68" fmla="*/ 167 w 566"/>
                <a:gd name="T69" fmla="*/ 2157 h 2256"/>
                <a:gd name="T70" fmla="*/ 141 w 566"/>
                <a:gd name="T71" fmla="*/ 2104 h 2256"/>
                <a:gd name="T72" fmla="*/ 117 w 566"/>
                <a:gd name="T73" fmla="*/ 2040 h 2256"/>
                <a:gd name="T74" fmla="*/ 94 w 566"/>
                <a:gd name="T75" fmla="*/ 1967 h 2256"/>
                <a:gd name="T76" fmla="*/ 74 w 566"/>
                <a:gd name="T77" fmla="*/ 1885 h 2256"/>
                <a:gd name="T78" fmla="*/ 56 w 566"/>
                <a:gd name="T79" fmla="*/ 1794 h 2256"/>
                <a:gd name="T80" fmla="*/ 40 w 566"/>
                <a:gd name="T81" fmla="*/ 1699 h 2256"/>
                <a:gd name="T82" fmla="*/ 26 w 566"/>
                <a:gd name="T83" fmla="*/ 1594 h 2256"/>
                <a:gd name="T84" fmla="*/ 16 w 566"/>
                <a:gd name="T85" fmla="*/ 1485 h 2256"/>
                <a:gd name="T86" fmla="*/ 8 w 566"/>
                <a:gd name="T87" fmla="*/ 1370 h 2256"/>
                <a:gd name="T88" fmla="*/ 2 w 566"/>
                <a:gd name="T89" fmla="*/ 1251 h 2256"/>
                <a:gd name="T90" fmla="*/ 0 w 566"/>
                <a:gd name="T91" fmla="*/ 1128 h 2256"/>
                <a:gd name="T92" fmla="*/ 2 w 566"/>
                <a:gd name="T93" fmla="*/ 1005 h 2256"/>
                <a:gd name="T94" fmla="*/ 8 w 566"/>
                <a:gd name="T95" fmla="*/ 886 h 2256"/>
                <a:gd name="T96" fmla="*/ 16 w 566"/>
                <a:gd name="T97" fmla="*/ 773 h 2256"/>
                <a:gd name="T98" fmla="*/ 26 w 566"/>
                <a:gd name="T99" fmla="*/ 662 h 2256"/>
                <a:gd name="T100" fmla="*/ 40 w 566"/>
                <a:gd name="T101" fmla="*/ 559 h 2256"/>
                <a:gd name="T102" fmla="*/ 56 w 566"/>
                <a:gd name="T103" fmla="*/ 462 h 2256"/>
                <a:gd name="T104" fmla="*/ 74 w 566"/>
                <a:gd name="T105" fmla="*/ 373 h 2256"/>
                <a:gd name="T106" fmla="*/ 94 w 566"/>
                <a:gd name="T107" fmla="*/ 292 h 2256"/>
                <a:gd name="T108" fmla="*/ 117 w 566"/>
                <a:gd name="T109" fmla="*/ 218 h 2256"/>
                <a:gd name="T110" fmla="*/ 141 w 566"/>
                <a:gd name="T111" fmla="*/ 155 h 2256"/>
                <a:gd name="T112" fmla="*/ 167 w 566"/>
                <a:gd name="T113" fmla="*/ 101 h 2256"/>
                <a:gd name="T114" fmla="*/ 195 w 566"/>
                <a:gd name="T115" fmla="*/ 58 h 2256"/>
                <a:gd name="T116" fmla="*/ 223 w 566"/>
                <a:gd name="T117" fmla="*/ 26 h 2256"/>
                <a:gd name="T118" fmla="*/ 252 w 566"/>
                <a:gd name="T119" fmla="*/ 8 h 2256"/>
                <a:gd name="T120" fmla="*/ 284 w 566"/>
                <a:gd name="T121" fmla="*/ 0 h 2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6" h="2256">
                  <a:moveTo>
                    <a:pt x="284" y="0"/>
                  </a:moveTo>
                  <a:lnTo>
                    <a:pt x="314" y="8"/>
                  </a:lnTo>
                  <a:lnTo>
                    <a:pt x="344" y="26"/>
                  </a:lnTo>
                  <a:lnTo>
                    <a:pt x="373" y="58"/>
                  </a:lnTo>
                  <a:lnTo>
                    <a:pt x="399" y="101"/>
                  </a:lnTo>
                  <a:lnTo>
                    <a:pt x="427" y="155"/>
                  </a:lnTo>
                  <a:lnTo>
                    <a:pt x="451" y="218"/>
                  </a:lnTo>
                  <a:lnTo>
                    <a:pt x="472" y="292"/>
                  </a:lnTo>
                  <a:lnTo>
                    <a:pt x="492" y="373"/>
                  </a:lnTo>
                  <a:lnTo>
                    <a:pt x="512" y="462"/>
                  </a:lnTo>
                  <a:lnTo>
                    <a:pt x="528" y="559"/>
                  </a:lnTo>
                  <a:lnTo>
                    <a:pt x="540" y="662"/>
                  </a:lnTo>
                  <a:lnTo>
                    <a:pt x="552" y="773"/>
                  </a:lnTo>
                  <a:lnTo>
                    <a:pt x="560" y="886"/>
                  </a:lnTo>
                  <a:lnTo>
                    <a:pt x="564" y="1005"/>
                  </a:lnTo>
                  <a:lnTo>
                    <a:pt x="566" y="1128"/>
                  </a:lnTo>
                  <a:lnTo>
                    <a:pt x="564" y="1251"/>
                  </a:lnTo>
                  <a:lnTo>
                    <a:pt x="560" y="1370"/>
                  </a:lnTo>
                  <a:lnTo>
                    <a:pt x="552" y="1485"/>
                  </a:lnTo>
                  <a:lnTo>
                    <a:pt x="540" y="1594"/>
                  </a:lnTo>
                  <a:lnTo>
                    <a:pt x="528" y="1699"/>
                  </a:lnTo>
                  <a:lnTo>
                    <a:pt x="512" y="1794"/>
                  </a:lnTo>
                  <a:lnTo>
                    <a:pt x="492" y="1885"/>
                  </a:lnTo>
                  <a:lnTo>
                    <a:pt x="472" y="1967"/>
                  </a:lnTo>
                  <a:lnTo>
                    <a:pt x="451" y="2040"/>
                  </a:lnTo>
                  <a:lnTo>
                    <a:pt x="427" y="2104"/>
                  </a:lnTo>
                  <a:lnTo>
                    <a:pt x="399" y="2157"/>
                  </a:lnTo>
                  <a:lnTo>
                    <a:pt x="373" y="2199"/>
                  </a:lnTo>
                  <a:lnTo>
                    <a:pt x="344" y="2230"/>
                  </a:lnTo>
                  <a:lnTo>
                    <a:pt x="314" y="2250"/>
                  </a:lnTo>
                  <a:lnTo>
                    <a:pt x="284" y="2256"/>
                  </a:lnTo>
                  <a:lnTo>
                    <a:pt x="252" y="2250"/>
                  </a:lnTo>
                  <a:lnTo>
                    <a:pt x="223" y="2230"/>
                  </a:lnTo>
                  <a:lnTo>
                    <a:pt x="195" y="2199"/>
                  </a:lnTo>
                  <a:lnTo>
                    <a:pt x="167" y="2157"/>
                  </a:lnTo>
                  <a:lnTo>
                    <a:pt x="141" y="2104"/>
                  </a:lnTo>
                  <a:lnTo>
                    <a:pt x="117" y="2040"/>
                  </a:lnTo>
                  <a:lnTo>
                    <a:pt x="94" y="1967"/>
                  </a:lnTo>
                  <a:lnTo>
                    <a:pt x="74" y="1885"/>
                  </a:lnTo>
                  <a:lnTo>
                    <a:pt x="56" y="1794"/>
                  </a:lnTo>
                  <a:lnTo>
                    <a:pt x="40" y="1699"/>
                  </a:lnTo>
                  <a:lnTo>
                    <a:pt x="26" y="1594"/>
                  </a:lnTo>
                  <a:lnTo>
                    <a:pt x="16" y="1485"/>
                  </a:lnTo>
                  <a:lnTo>
                    <a:pt x="8" y="1370"/>
                  </a:lnTo>
                  <a:lnTo>
                    <a:pt x="2" y="1251"/>
                  </a:lnTo>
                  <a:lnTo>
                    <a:pt x="0" y="1128"/>
                  </a:lnTo>
                  <a:lnTo>
                    <a:pt x="2" y="1005"/>
                  </a:lnTo>
                  <a:lnTo>
                    <a:pt x="8" y="886"/>
                  </a:lnTo>
                  <a:lnTo>
                    <a:pt x="16" y="773"/>
                  </a:lnTo>
                  <a:lnTo>
                    <a:pt x="26" y="662"/>
                  </a:lnTo>
                  <a:lnTo>
                    <a:pt x="40" y="559"/>
                  </a:lnTo>
                  <a:lnTo>
                    <a:pt x="56" y="462"/>
                  </a:lnTo>
                  <a:lnTo>
                    <a:pt x="74" y="373"/>
                  </a:lnTo>
                  <a:lnTo>
                    <a:pt x="94" y="292"/>
                  </a:lnTo>
                  <a:lnTo>
                    <a:pt x="117" y="218"/>
                  </a:lnTo>
                  <a:lnTo>
                    <a:pt x="141" y="155"/>
                  </a:lnTo>
                  <a:lnTo>
                    <a:pt x="167" y="101"/>
                  </a:lnTo>
                  <a:lnTo>
                    <a:pt x="195" y="58"/>
                  </a:lnTo>
                  <a:lnTo>
                    <a:pt x="223" y="26"/>
                  </a:lnTo>
                  <a:lnTo>
                    <a:pt x="252" y="8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Open Sans" panose="020B0606030504020204" pitchFamily="34" charset="0"/>
              </a:endParaRP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7D655C34-AB04-413B-8AD6-76D6F3A1F2DD}"/>
              </a:ext>
            </a:extLst>
          </p:cNvPr>
          <p:cNvSpPr txBox="1"/>
          <p:nvPr/>
        </p:nvSpPr>
        <p:spPr>
          <a:xfrm>
            <a:off x="4117307" y="992975"/>
            <a:ext cx="7464156" cy="504753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algn="r"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l"/>
            <a:endParaRPr lang="en-US" sz="2000" dirty="0">
              <a:latin typeface="Abadi" panose="020B06040201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dirty="0">
                <a:latin typeface="Abadi" panose="020B0604020104020204" pitchFamily="34" charset="0"/>
              </a:rPr>
              <a:t>Success rate is increasing with increase in number of flights launched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dirty="0">
                <a:latin typeface="Abadi" panose="020B0604020104020204" pitchFamily="34" charset="0"/>
              </a:rPr>
              <a:t>Above 7000kg the success rate decreases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dirty="0">
                <a:latin typeface="Abadi" panose="020B0604020104020204" pitchFamily="34" charset="0"/>
              </a:rPr>
              <a:t>100% success rate for ES-L1,GEO,HEO and SSO; Lowest rate is SO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dirty="0">
                <a:latin typeface="Abadi" panose="020B0604020104020204" pitchFamily="34" charset="0"/>
              </a:rPr>
              <a:t>Success started from 2013 and has been progressively increasing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dirty="0">
                <a:latin typeface="Abadi" panose="020B0604020104020204" pitchFamily="34" charset="0"/>
              </a:rPr>
              <a:t>Average payload for Falcon 9 v1.1 booster is 2,928kg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dirty="0">
                <a:latin typeface="Abadi" panose="020B0604020104020204" pitchFamily="34" charset="0"/>
              </a:rPr>
              <a:t>Success rate of Falcon 9 was better in landing on Drone ships with above the average payload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b="0" dirty="0">
              <a:latin typeface="Abadi" panose="020B0604020104020204" pitchFamily="34" charset="0"/>
            </a:endParaRPr>
          </a:p>
          <a:p>
            <a:pPr algn="l"/>
            <a:endParaRPr lang="en-US" sz="1400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3612DBB-8D76-4578-A1BF-94076ED3C403}"/>
              </a:ext>
            </a:extLst>
          </p:cNvPr>
          <p:cNvGrpSpPr/>
          <p:nvPr/>
        </p:nvGrpSpPr>
        <p:grpSpPr>
          <a:xfrm>
            <a:off x="3272419" y="3099196"/>
            <a:ext cx="421064" cy="417547"/>
            <a:chOff x="396876" y="3176588"/>
            <a:chExt cx="3040063" cy="3014663"/>
          </a:xfrm>
          <a:solidFill>
            <a:schemeClr val="bg1"/>
          </a:solidFill>
        </p:grpSpPr>
        <p:sp>
          <p:nvSpPr>
            <p:cNvPr id="110" name="Freeform 13">
              <a:extLst>
                <a:ext uri="{FF2B5EF4-FFF2-40B4-BE49-F238E27FC236}">
                  <a16:creationId xmlns:a16="http://schemas.microsoft.com/office/drawing/2014/main" id="{2FB5A152-BA81-4637-8209-0BD61A4C6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6" y="3176588"/>
              <a:ext cx="3040063" cy="3014663"/>
            </a:xfrm>
            <a:custGeom>
              <a:avLst/>
              <a:gdLst>
                <a:gd name="T0" fmla="*/ 499 w 3828"/>
                <a:gd name="T1" fmla="*/ 0 h 3799"/>
                <a:gd name="T2" fmla="*/ 536 w 3828"/>
                <a:gd name="T3" fmla="*/ 13 h 3799"/>
                <a:gd name="T4" fmla="*/ 950 w 3828"/>
                <a:gd name="T5" fmla="*/ 502 h 3799"/>
                <a:gd name="T6" fmla="*/ 976 w 3828"/>
                <a:gd name="T7" fmla="*/ 540 h 3799"/>
                <a:gd name="T8" fmla="*/ 977 w 3828"/>
                <a:gd name="T9" fmla="*/ 586 h 3799"/>
                <a:gd name="T10" fmla="*/ 955 w 3828"/>
                <a:gd name="T11" fmla="*/ 622 h 3799"/>
                <a:gd name="T12" fmla="*/ 919 w 3828"/>
                <a:gd name="T13" fmla="*/ 642 h 3799"/>
                <a:gd name="T14" fmla="*/ 897 w 3828"/>
                <a:gd name="T15" fmla="*/ 644 h 3799"/>
                <a:gd name="T16" fmla="*/ 652 w 3828"/>
                <a:gd name="T17" fmla="*/ 645 h 3799"/>
                <a:gd name="T18" fmla="*/ 3176 w 3828"/>
                <a:gd name="T19" fmla="*/ 3153 h 3799"/>
                <a:gd name="T20" fmla="*/ 3178 w 3828"/>
                <a:gd name="T21" fmla="*/ 2891 h 3799"/>
                <a:gd name="T22" fmla="*/ 3194 w 3828"/>
                <a:gd name="T23" fmla="*/ 2859 h 3799"/>
                <a:gd name="T24" fmla="*/ 3223 w 3828"/>
                <a:gd name="T25" fmla="*/ 2837 h 3799"/>
                <a:gd name="T26" fmla="*/ 3269 w 3828"/>
                <a:gd name="T27" fmla="*/ 2830 h 3799"/>
                <a:gd name="T28" fmla="*/ 3310 w 3828"/>
                <a:gd name="T29" fmla="*/ 2848 h 3799"/>
                <a:gd name="T30" fmla="*/ 3811 w 3828"/>
                <a:gd name="T31" fmla="*/ 3265 h 3799"/>
                <a:gd name="T32" fmla="*/ 3826 w 3828"/>
                <a:gd name="T33" fmla="*/ 3296 h 3799"/>
                <a:gd name="T34" fmla="*/ 3826 w 3828"/>
                <a:gd name="T35" fmla="*/ 3332 h 3799"/>
                <a:gd name="T36" fmla="*/ 3811 w 3828"/>
                <a:gd name="T37" fmla="*/ 3364 h 3799"/>
                <a:gd name="T38" fmla="*/ 3310 w 3828"/>
                <a:gd name="T39" fmla="*/ 3781 h 3799"/>
                <a:gd name="T40" fmla="*/ 3276 w 3828"/>
                <a:gd name="T41" fmla="*/ 3798 h 3799"/>
                <a:gd name="T42" fmla="*/ 3240 w 3828"/>
                <a:gd name="T43" fmla="*/ 3798 h 3799"/>
                <a:gd name="T44" fmla="*/ 3207 w 3828"/>
                <a:gd name="T45" fmla="*/ 3783 h 3799"/>
                <a:gd name="T46" fmla="*/ 3184 w 3828"/>
                <a:gd name="T47" fmla="*/ 3755 h 3799"/>
                <a:gd name="T48" fmla="*/ 3176 w 3828"/>
                <a:gd name="T49" fmla="*/ 3719 h 3799"/>
                <a:gd name="T50" fmla="*/ 489 w 3828"/>
                <a:gd name="T51" fmla="*/ 3477 h 3799"/>
                <a:gd name="T52" fmla="*/ 426 w 3828"/>
                <a:gd name="T53" fmla="*/ 3464 h 3799"/>
                <a:gd name="T54" fmla="*/ 374 w 3828"/>
                <a:gd name="T55" fmla="*/ 3429 h 3799"/>
                <a:gd name="T56" fmla="*/ 339 w 3828"/>
                <a:gd name="T57" fmla="*/ 3378 h 3799"/>
                <a:gd name="T58" fmla="*/ 326 w 3828"/>
                <a:gd name="T59" fmla="*/ 3314 h 3799"/>
                <a:gd name="T60" fmla="*/ 82 w 3828"/>
                <a:gd name="T61" fmla="*/ 645 h 3799"/>
                <a:gd name="T62" fmla="*/ 46 w 3828"/>
                <a:gd name="T63" fmla="*/ 637 h 3799"/>
                <a:gd name="T64" fmla="*/ 18 w 3828"/>
                <a:gd name="T65" fmla="*/ 614 h 3799"/>
                <a:gd name="T66" fmla="*/ 2 w 3828"/>
                <a:gd name="T67" fmla="*/ 581 h 3799"/>
                <a:gd name="T68" fmla="*/ 0 w 3828"/>
                <a:gd name="T69" fmla="*/ 562 h 3799"/>
                <a:gd name="T70" fmla="*/ 8 w 3828"/>
                <a:gd name="T71" fmla="*/ 527 h 3799"/>
                <a:gd name="T72" fmla="*/ 426 w 3828"/>
                <a:gd name="T73" fmla="*/ 26 h 3799"/>
                <a:gd name="T74" fmla="*/ 459 w 3828"/>
                <a:gd name="T75" fmla="*/ 4 h 3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28" h="3799">
                  <a:moveTo>
                    <a:pt x="479" y="0"/>
                  </a:moveTo>
                  <a:lnTo>
                    <a:pt x="499" y="0"/>
                  </a:lnTo>
                  <a:lnTo>
                    <a:pt x="518" y="4"/>
                  </a:lnTo>
                  <a:lnTo>
                    <a:pt x="536" y="13"/>
                  </a:lnTo>
                  <a:lnTo>
                    <a:pt x="551" y="26"/>
                  </a:lnTo>
                  <a:lnTo>
                    <a:pt x="950" y="502"/>
                  </a:lnTo>
                  <a:lnTo>
                    <a:pt x="966" y="519"/>
                  </a:lnTo>
                  <a:lnTo>
                    <a:pt x="976" y="540"/>
                  </a:lnTo>
                  <a:lnTo>
                    <a:pt x="979" y="564"/>
                  </a:lnTo>
                  <a:lnTo>
                    <a:pt x="977" y="586"/>
                  </a:lnTo>
                  <a:lnTo>
                    <a:pt x="968" y="605"/>
                  </a:lnTo>
                  <a:lnTo>
                    <a:pt x="955" y="622"/>
                  </a:lnTo>
                  <a:lnTo>
                    <a:pt x="938" y="633"/>
                  </a:lnTo>
                  <a:lnTo>
                    <a:pt x="919" y="642"/>
                  </a:lnTo>
                  <a:lnTo>
                    <a:pt x="897" y="645"/>
                  </a:lnTo>
                  <a:lnTo>
                    <a:pt x="897" y="644"/>
                  </a:lnTo>
                  <a:lnTo>
                    <a:pt x="896" y="645"/>
                  </a:lnTo>
                  <a:lnTo>
                    <a:pt x="652" y="645"/>
                  </a:lnTo>
                  <a:lnTo>
                    <a:pt x="652" y="3153"/>
                  </a:lnTo>
                  <a:lnTo>
                    <a:pt x="3176" y="3153"/>
                  </a:lnTo>
                  <a:lnTo>
                    <a:pt x="3176" y="2910"/>
                  </a:lnTo>
                  <a:lnTo>
                    <a:pt x="3178" y="2891"/>
                  </a:lnTo>
                  <a:lnTo>
                    <a:pt x="3184" y="2874"/>
                  </a:lnTo>
                  <a:lnTo>
                    <a:pt x="3194" y="2859"/>
                  </a:lnTo>
                  <a:lnTo>
                    <a:pt x="3207" y="2847"/>
                  </a:lnTo>
                  <a:lnTo>
                    <a:pt x="3223" y="2837"/>
                  </a:lnTo>
                  <a:lnTo>
                    <a:pt x="3246" y="2830"/>
                  </a:lnTo>
                  <a:lnTo>
                    <a:pt x="3269" y="2830"/>
                  </a:lnTo>
                  <a:lnTo>
                    <a:pt x="3290" y="2836"/>
                  </a:lnTo>
                  <a:lnTo>
                    <a:pt x="3310" y="2848"/>
                  </a:lnTo>
                  <a:lnTo>
                    <a:pt x="3798" y="3252"/>
                  </a:lnTo>
                  <a:lnTo>
                    <a:pt x="3811" y="3265"/>
                  </a:lnTo>
                  <a:lnTo>
                    <a:pt x="3821" y="3281"/>
                  </a:lnTo>
                  <a:lnTo>
                    <a:pt x="3826" y="3296"/>
                  </a:lnTo>
                  <a:lnTo>
                    <a:pt x="3828" y="3314"/>
                  </a:lnTo>
                  <a:lnTo>
                    <a:pt x="3826" y="3332"/>
                  </a:lnTo>
                  <a:lnTo>
                    <a:pt x="3821" y="3349"/>
                  </a:lnTo>
                  <a:lnTo>
                    <a:pt x="3811" y="3364"/>
                  </a:lnTo>
                  <a:lnTo>
                    <a:pt x="3798" y="3376"/>
                  </a:lnTo>
                  <a:lnTo>
                    <a:pt x="3310" y="3781"/>
                  </a:lnTo>
                  <a:lnTo>
                    <a:pt x="3294" y="3791"/>
                  </a:lnTo>
                  <a:lnTo>
                    <a:pt x="3276" y="3798"/>
                  </a:lnTo>
                  <a:lnTo>
                    <a:pt x="3258" y="3799"/>
                  </a:lnTo>
                  <a:lnTo>
                    <a:pt x="3240" y="3798"/>
                  </a:lnTo>
                  <a:lnTo>
                    <a:pt x="3223" y="3792"/>
                  </a:lnTo>
                  <a:lnTo>
                    <a:pt x="3207" y="3783"/>
                  </a:lnTo>
                  <a:lnTo>
                    <a:pt x="3194" y="3770"/>
                  </a:lnTo>
                  <a:lnTo>
                    <a:pt x="3184" y="3755"/>
                  </a:lnTo>
                  <a:lnTo>
                    <a:pt x="3178" y="3737"/>
                  </a:lnTo>
                  <a:lnTo>
                    <a:pt x="3176" y="3719"/>
                  </a:lnTo>
                  <a:lnTo>
                    <a:pt x="3176" y="3477"/>
                  </a:lnTo>
                  <a:lnTo>
                    <a:pt x="489" y="3477"/>
                  </a:lnTo>
                  <a:lnTo>
                    <a:pt x="456" y="3473"/>
                  </a:lnTo>
                  <a:lnTo>
                    <a:pt x="426" y="3464"/>
                  </a:lnTo>
                  <a:lnTo>
                    <a:pt x="398" y="3449"/>
                  </a:lnTo>
                  <a:lnTo>
                    <a:pt x="374" y="3429"/>
                  </a:lnTo>
                  <a:lnTo>
                    <a:pt x="354" y="3405"/>
                  </a:lnTo>
                  <a:lnTo>
                    <a:pt x="339" y="3378"/>
                  </a:lnTo>
                  <a:lnTo>
                    <a:pt x="329" y="3348"/>
                  </a:lnTo>
                  <a:lnTo>
                    <a:pt x="326" y="3314"/>
                  </a:lnTo>
                  <a:lnTo>
                    <a:pt x="326" y="645"/>
                  </a:lnTo>
                  <a:lnTo>
                    <a:pt x="82" y="645"/>
                  </a:lnTo>
                  <a:lnTo>
                    <a:pt x="64" y="643"/>
                  </a:lnTo>
                  <a:lnTo>
                    <a:pt x="46" y="637"/>
                  </a:lnTo>
                  <a:lnTo>
                    <a:pt x="31" y="627"/>
                  </a:lnTo>
                  <a:lnTo>
                    <a:pt x="18" y="614"/>
                  </a:lnTo>
                  <a:lnTo>
                    <a:pt x="8" y="599"/>
                  </a:lnTo>
                  <a:lnTo>
                    <a:pt x="2" y="581"/>
                  </a:lnTo>
                  <a:lnTo>
                    <a:pt x="0" y="563"/>
                  </a:lnTo>
                  <a:lnTo>
                    <a:pt x="0" y="562"/>
                  </a:lnTo>
                  <a:lnTo>
                    <a:pt x="2" y="545"/>
                  </a:lnTo>
                  <a:lnTo>
                    <a:pt x="8" y="527"/>
                  </a:lnTo>
                  <a:lnTo>
                    <a:pt x="19" y="512"/>
                  </a:lnTo>
                  <a:lnTo>
                    <a:pt x="426" y="26"/>
                  </a:lnTo>
                  <a:lnTo>
                    <a:pt x="441" y="13"/>
                  </a:lnTo>
                  <a:lnTo>
                    <a:pt x="459" y="4"/>
                  </a:lnTo>
                  <a:lnTo>
                    <a:pt x="4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id="{E639ADA3-F625-497C-9A7F-9D29BBFFD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663" y="4972051"/>
              <a:ext cx="1679575" cy="384175"/>
            </a:xfrm>
            <a:custGeom>
              <a:avLst/>
              <a:gdLst>
                <a:gd name="T0" fmla="*/ 244 w 2118"/>
                <a:gd name="T1" fmla="*/ 0 h 486"/>
                <a:gd name="T2" fmla="*/ 1873 w 2118"/>
                <a:gd name="T3" fmla="*/ 0 h 486"/>
                <a:gd name="T4" fmla="*/ 1913 w 2118"/>
                <a:gd name="T5" fmla="*/ 4 h 486"/>
                <a:gd name="T6" fmla="*/ 1950 w 2118"/>
                <a:gd name="T7" fmla="*/ 14 h 486"/>
                <a:gd name="T8" fmla="*/ 1985 w 2118"/>
                <a:gd name="T9" fmla="*/ 28 h 486"/>
                <a:gd name="T10" fmla="*/ 2018 w 2118"/>
                <a:gd name="T11" fmla="*/ 48 h 486"/>
                <a:gd name="T12" fmla="*/ 2047 w 2118"/>
                <a:gd name="T13" fmla="*/ 72 h 486"/>
                <a:gd name="T14" fmla="*/ 2071 w 2118"/>
                <a:gd name="T15" fmla="*/ 100 h 486"/>
                <a:gd name="T16" fmla="*/ 2090 w 2118"/>
                <a:gd name="T17" fmla="*/ 132 h 486"/>
                <a:gd name="T18" fmla="*/ 2106 w 2118"/>
                <a:gd name="T19" fmla="*/ 167 h 486"/>
                <a:gd name="T20" fmla="*/ 2114 w 2118"/>
                <a:gd name="T21" fmla="*/ 204 h 486"/>
                <a:gd name="T22" fmla="*/ 2118 w 2118"/>
                <a:gd name="T23" fmla="*/ 243 h 486"/>
                <a:gd name="T24" fmla="*/ 2114 w 2118"/>
                <a:gd name="T25" fmla="*/ 283 h 486"/>
                <a:gd name="T26" fmla="*/ 2106 w 2118"/>
                <a:gd name="T27" fmla="*/ 320 h 486"/>
                <a:gd name="T28" fmla="*/ 2090 w 2118"/>
                <a:gd name="T29" fmla="*/ 355 h 486"/>
                <a:gd name="T30" fmla="*/ 2071 w 2118"/>
                <a:gd name="T31" fmla="*/ 386 h 486"/>
                <a:gd name="T32" fmla="*/ 2047 w 2118"/>
                <a:gd name="T33" fmla="*/ 415 h 486"/>
                <a:gd name="T34" fmla="*/ 2018 w 2118"/>
                <a:gd name="T35" fmla="*/ 439 h 486"/>
                <a:gd name="T36" fmla="*/ 1985 w 2118"/>
                <a:gd name="T37" fmla="*/ 459 h 486"/>
                <a:gd name="T38" fmla="*/ 1950 w 2118"/>
                <a:gd name="T39" fmla="*/ 474 h 486"/>
                <a:gd name="T40" fmla="*/ 1913 w 2118"/>
                <a:gd name="T41" fmla="*/ 483 h 486"/>
                <a:gd name="T42" fmla="*/ 1873 w 2118"/>
                <a:gd name="T43" fmla="*/ 486 h 486"/>
                <a:gd name="T44" fmla="*/ 244 w 2118"/>
                <a:gd name="T45" fmla="*/ 486 h 486"/>
                <a:gd name="T46" fmla="*/ 205 w 2118"/>
                <a:gd name="T47" fmla="*/ 483 h 486"/>
                <a:gd name="T48" fmla="*/ 167 w 2118"/>
                <a:gd name="T49" fmla="*/ 474 h 486"/>
                <a:gd name="T50" fmla="*/ 132 w 2118"/>
                <a:gd name="T51" fmla="*/ 459 h 486"/>
                <a:gd name="T52" fmla="*/ 100 w 2118"/>
                <a:gd name="T53" fmla="*/ 439 h 486"/>
                <a:gd name="T54" fmla="*/ 71 w 2118"/>
                <a:gd name="T55" fmla="*/ 415 h 486"/>
                <a:gd name="T56" fmla="*/ 47 w 2118"/>
                <a:gd name="T57" fmla="*/ 386 h 486"/>
                <a:gd name="T58" fmla="*/ 28 w 2118"/>
                <a:gd name="T59" fmla="*/ 355 h 486"/>
                <a:gd name="T60" fmla="*/ 12 w 2118"/>
                <a:gd name="T61" fmla="*/ 320 h 486"/>
                <a:gd name="T62" fmla="*/ 4 w 2118"/>
                <a:gd name="T63" fmla="*/ 283 h 486"/>
                <a:gd name="T64" fmla="*/ 0 w 2118"/>
                <a:gd name="T65" fmla="*/ 243 h 486"/>
                <a:gd name="T66" fmla="*/ 4 w 2118"/>
                <a:gd name="T67" fmla="*/ 204 h 486"/>
                <a:gd name="T68" fmla="*/ 12 w 2118"/>
                <a:gd name="T69" fmla="*/ 167 h 486"/>
                <a:gd name="T70" fmla="*/ 28 w 2118"/>
                <a:gd name="T71" fmla="*/ 132 h 486"/>
                <a:gd name="T72" fmla="*/ 47 w 2118"/>
                <a:gd name="T73" fmla="*/ 100 h 486"/>
                <a:gd name="T74" fmla="*/ 71 w 2118"/>
                <a:gd name="T75" fmla="*/ 72 h 486"/>
                <a:gd name="T76" fmla="*/ 100 w 2118"/>
                <a:gd name="T77" fmla="*/ 48 h 486"/>
                <a:gd name="T78" fmla="*/ 132 w 2118"/>
                <a:gd name="T79" fmla="*/ 28 h 486"/>
                <a:gd name="T80" fmla="*/ 167 w 2118"/>
                <a:gd name="T81" fmla="*/ 14 h 486"/>
                <a:gd name="T82" fmla="*/ 205 w 2118"/>
                <a:gd name="T83" fmla="*/ 4 h 486"/>
                <a:gd name="T84" fmla="*/ 244 w 2118"/>
                <a:gd name="T8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18" h="486">
                  <a:moveTo>
                    <a:pt x="244" y="0"/>
                  </a:moveTo>
                  <a:lnTo>
                    <a:pt x="1873" y="0"/>
                  </a:lnTo>
                  <a:lnTo>
                    <a:pt x="1913" y="4"/>
                  </a:lnTo>
                  <a:lnTo>
                    <a:pt x="1950" y="14"/>
                  </a:lnTo>
                  <a:lnTo>
                    <a:pt x="1985" y="28"/>
                  </a:lnTo>
                  <a:lnTo>
                    <a:pt x="2018" y="48"/>
                  </a:lnTo>
                  <a:lnTo>
                    <a:pt x="2047" y="72"/>
                  </a:lnTo>
                  <a:lnTo>
                    <a:pt x="2071" y="100"/>
                  </a:lnTo>
                  <a:lnTo>
                    <a:pt x="2090" y="132"/>
                  </a:lnTo>
                  <a:lnTo>
                    <a:pt x="2106" y="167"/>
                  </a:lnTo>
                  <a:lnTo>
                    <a:pt x="2114" y="204"/>
                  </a:lnTo>
                  <a:lnTo>
                    <a:pt x="2118" y="243"/>
                  </a:lnTo>
                  <a:lnTo>
                    <a:pt x="2114" y="283"/>
                  </a:lnTo>
                  <a:lnTo>
                    <a:pt x="2106" y="320"/>
                  </a:lnTo>
                  <a:lnTo>
                    <a:pt x="2090" y="355"/>
                  </a:lnTo>
                  <a:lnTo>
                    <a:pt x="2071" y="386"/>
                  </a:lnTo>
                  <a:lnTo>
                    <a:pt x="2047" y="415"/>
                  </a:lnTo>
                  <a:lnTo>
                    <a:pt x="2018" y="439"/>
                  </a:lnTo>
                  <a:lnTo>
                    <a:pt x="1985" y="459"/>
                  </a:lnTo>
                  <a:lnTo>
                    <a:pt x="1950" y="474"/>
                  </a:lnTo>
                  <a:lnTo>
                    <a:pt x="1913" y="483"/>
                  </a:lnTo>
                  <a:lnTo>
                    <a:pt x="1873" y="486"/>
                  </a:lnTo>
                  <a:lnTo>
                    <a:pt x="244" y="486"/>
                  </a:lnTo>
                  <a:lnTo>
                    <a:pt x="205" y="483"/>
                  </a:lnTo>
                  <a:lnTo>
                    <a:pt x="167" y="474"/>
                  </a:lnTo>
                  <a:lnTo>
                    <a:pt x="132" y="459"/>
                  </a:lnTo>
                  <a:lnTo>
                    <a:pt x="100" y="439"/>
                  </a:lnTo>
                  <a:lnTo>
                    <a:pt x="71" y="415"/>
                  </a:lnTo>
                  <a:lnTo>
                    <a:pt x="47" y="386"/>
                  </a:lnTo>
                  <a:lnTo>
                    <a:pt x="28" y="355"/>
                  </a:lnTo>
                  <a:lnTo>
                    <a:pt x="12" y="320"/>
                  </a:lnTo>
                  <a:lnTo>
                    <a:pt x="4" y="283"/>
                  </a:lnTo>
                  <a:lnTo>
                    <a:pt x="0" y="243"/>
                  </a:lnTo>
                  <a:lnTo>
                    <a:pt x="4" y="204"/>
                  </a:lnTo>
                  <a:lnTo>
                    <a:pt x="12" y="167"/>
                  </a:lnTo>
                  <a:lnTo>
                    <a:pt x="28" y="132"/>
                  </a:lnTo>
                  <a:lnTo>
                    <a:pt x="47" y="100"/>
                  </a:lnTo>
                  <a:lnTo>
                    <a:pt x="71" y="72"/>
                  </a:lnTo>
                  <a:lnTo>
                    <a:pt x="100" y="48"/>
                  </a:lnTo>
                  <a:lnTo>
                    <a:pt x="132" y="28"/>
                  </a:lnTo>
                  <a:lnTo>
                    <a:pt x="167" y="14"/>
                  </a:lnTo>
                  <a:lnTo>
                    <a:pt x="205" y="4"/>
                  </a:lnTo>
                  <a:lnTo>
                    <a:pt x="2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2" name="Freeform 15">
              <a:extLst>
                <a:ext uri="{FF2B5EF4-FFF2-40B4-BE49-F238E27FC236}">
                  <a16:creationId xmlns:a16="http://schemas.microsoft.com/office/drawing/2014/main" id="{F0FE9A44-8EEA-4C27-8CFA-9B2AD5456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663" y="4457701"/>
              <a:ext cx="1033463" cy="385763"/>
            </a:xfrm>
            <a:custGeom>
              <a:avLst/>
              <a:gdLst>
                <a:gd name="T0" fmla="*/ 244 w 1303"/>
                <a:gd name="T1" fmla="*/ 0 h 485"/>
                <a:gd name="T2" fmla="*/ 1059 w 1303"/>
                <a:gd name="T3" fmla="*/ 0 h 485"/>
                <a:gd name="T4" fmla="*/ 1099 w 1303"/>
                <a:gd name="T5" fmla="*/ 2 h 485"/>
                <a:gd name="T6" fmla="*/ 1136 w 1303"/>
                <a:gd name="T7" fmla="*/ 12 h 485"/>
                <a:gd name="T8" fmla="*/ 1171 w 1303"/>
                <a:gd name="T9" fmla="*/ 26 h 485"/>
                <a:gd name="T10" fmla="*/ 1203 w 1303"/>
                <a:gd name="T11" fmla="*/ 46 h 485"/>
                <a:gd name="T12" fmla="*/ 1232 w 1303"/>
                <a:gd name="T13" fmla="*/ 70 h 485"/>
                <a:gd name="T14" fmla="*/ 1256 w 1303"/>
                <a:gd name="T15" fmla="*/ 99 h 485"/>
                <a:gd name="T16" fmla="*/ 1275 w 1303"/>
                <a:gd name="T17" fmla="*/ 130 h 485"/>
                <a:gd name="T18" fmla="*/ 1291 w 1303"/>
                <a:gd name="T19" fmla="*/ 166 h 485"/>
                <a:gd name="T20" fmla="*/ 1301 w 1303"/>
                <a:gd name="T21" fmla="*/ 203 h 485"/>
                <a:gd name="T22" fmla="*/ 1303 w 1303"/>
                <a:gd name="T23" fmla="*/ 242 h 485"/>
                <a:gd name="T24" fmla="*/ 1301 w 1303"/>
                <a:gd name="T25" fmla="*/ 282 h 485"/>
                <a:gd name="T26" fmla="*/ 1291 w 1303"/>
                <a:gd name="T27" fmla="*/ 319 h 485"/>
                <a:gd name="T28" fmla="*/ 1275 w 1303"/>
                <a:gd name="T29" fmla="*/ 354 h 485"/>
                <a:gd name="T30" fmla="*/ 1256 w 1303"/>
                <a:gd name="T31" fmla="*/ 386 h 485"/>
                <a:gd name="T32" fmla="*/ 1232 w 1303"/>
                <a:gd name="T33" fmla="*/ 413 h 485"/>
                <a:gd name="T34" fmla="*/ 1203 w 1303"/>
                <a:gd name="T35" fmla="*/ 438 h 485"/>
                <a:gd name="T36" fmla="*/ 1171 w 1303"/>
                <a:gd name="T37" fmla="*/ 458 h 485"/>
                <a:gd name="T38" fmla="*/ 1136 w 1303"/>
                <a:gd name="T39" fmla="*/ 472 h 485"/>
                <a:gd name="T40" fmla="*/ 1099 w 1303"/>
                <a:gd name="T41" fmla="*/ 482 h 485"/>
                <a:gd name="T42" fmla="*/ 1059 w 1303"/>
                <a:gd name="T43" fmla="*/ 485 h 485"/>
                <a:gd name="T44" fmla="*/ 244 w 1303"/>
                <a:gd name="T45" fmla="*/ 485 h 485"/>
                <a:gd name="T46" fmla="*/ 205 w 1303"/>
                <a:gd name="T47" fmla="*/ 482 h 485"/>
                <a:gd name="T48" fmla="*/ 167 w 1303"/>
                <a:gd name="T49" fmla="*/ 472 h 485"/>
                <a:gd name="T50" fmla="*/ 132 w 1303"/>
                <a:gd name="T51" fmla="*/ 458 h 485"/>
                <a:gd name="T52" fmla="*/ 100 w 1303"/>
                <a:gd name="T53" fmla="*/ 438 h 485"/>
                <a:gd name="T54" fmla="*/ 71 w 1303"/>
                <a:gd name="T55" fmla="*/ 413 h 485"/>
                <a:gd name="T56" fmla="*/ 47 w 1303"/>
                <a:gd name="T57" fmla="*/ 386 h 485"/>
                <a:gd name="T58" fmla="*/ 28 w 1303"/>
                <a:gd name="T59" fmla="*/ 354 h 485"/>
                <a:gd name="T60" fmla="*/ 12 w 1303"/>
                <a:gd name="T61" fmla="*/ 319 h 485"/>
                <a:gd name="T62" fmla="*/ 4 w 1303"/>
                <a:gd name="T63" fmla="*/ 282 h 485"/>
                <a:gd name="T64" fmla="*/ 0 w 1303"/>
                <a:gd name="T65" fmla="*/ 242 h 485"/>
                <a:gd name="T66" fmla="*/ 4 w 1303"/>
                <a:gd name="T67" fmla="*/ 203 h 485"/>
                <a:gd name="T68" fmla="*/ 12 w 1303"/>
                <a:gd name="T69" fmla="*/ 166 h 485"/>
                <a:gd name="T70" fmla="*/ 28 w 1303"/>
                <a:gd name="T71" fmla="*/ 130 h 485"/>
                <a:gd name="T72" fmla="*/ 47 w 1303"/>
                <a:gd name="T73" fmla="*/ 99 h 485"/>
                <a:gd name="T74" fmla="*/ 71 w 1303"/>
                <a:gd name="T75" fmla="*/ 70 h 485"/>
                <a:gd name="T76" fmla="*/ 100 w 1303"/>
                <a:gd name="T77" fmla="*/ 46 h 485"/>
                <a:gd name="T78" fmla="*/ 132 w 1303"/>
                <a:gd name="T79" fmla="*/ 26 h 485"/>
                <a:gd name="T80" fmla="*/ 167 w 1303"/>
                <a:gd name="T81" fmla="*/ 12 h 485"/>
                <a:gd name="T82" fmla="*/ 205 w 1303"/>
                <a:gd name="T83" fmla="*/ 2 h 485"/>
                <a:gd name="T84" fmla="*/ 244 w 1303"/>
                <a:gd name="T85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03" h="485">
                  <a:moveTo>
                    <a:pt x="244" y="0"/>
                  </a:moveTo>
                  <a:lnTo>
                    <a:pt x="1059" y="0"/>
                  </a:lnTo>
                  <a:lnTo>
                    <a:pt x="1099" y="2"/>
                  </a:lnTo>
                  <a:lnTo>
                    <a:pt x="1136" y="12"/>
                  </a:lnTo>
                  <a:lnTo>
                    <a:pt x="1171" y="26"/>
                  </a:lnTo>
                  <a:lnTo>
                    <a:pt x="1203" y="46"/>
                  </a:lnTo>
                  <a:lnTo>
                    <a:pt x="1232" y="70"/>
                  </a:lnTo>
                  <a:lnTo>
                    <a:pt x="1256" y="99"/>
                  </a:lnTo>
                  <a:lnTo>
                    <a:pt x="1275" y="130"/>
                  </a:lnTo>
                  <a:lnTo>
                    <a:pt x="1291" y="166"/>
                  </a:lnTo>
                  <a:lnTo>
                    <a:pt x="1301" y="203"/>
                  </a:lnTo>
                  <a:lnTo>
                    <a:pt x="1303" y="242"/>
                  </a:lnTo>
                  <a:lnTo>
                    <a:pt x="1301" y="282"/>
                  </a:lnTo>
                  <a:lnTo>
                    <a:pt x="1291" y="319"/>
                  </a:lnTo>
                  <a:lnTo>
                    <a:pt x="1275" y="354"/>
                  </a:lnTo>
                  <a:lnTo>
                    <a:pt x="1256" y="386"/>
                  </a:lnTo>
                  <a:lnTo>
                    <a:pt x="1232" y="413"/>
                  </a:lnTo>
                  <a:lnTo>
                    <a:pt x="1203" y="438"/>
                  </a:lnTo>
                  <a:lnTo>
                    <a:pt x="1171" y="458"/>
                  </a:lnTo>
                  <a:lnTo>
                    <a:pt x="1136" y="472"/>
                  </a:lnTo>
                  <a:lnTo>
                    <a:pt x="1099" y="482"/>
                  </a:lnTo>
                  <a:lnTo>
                    <a:pt x="1059" y="485"/>
                  </a:lnTo>
                  <a:lnTo>
                    <a:pt x="244" y="485"/>
                  </a:lnTo>
                  <a:lnTo>
                    <a:pt x="205" y="482"/>
                  </a:lnTo>
                  <a:lnTo>
                    <a:pt x="167" y="472"/>
                  </a:lnTo>
                  <a:lnTo>
                    <a:pt x="132" y="458"/>
                  </a:lnTo>
                  <a:lnTo>
                    <a:pt x="100" y="438"/>
                  </a:lnTo>
                  <a:lnTo>
                    <a:pt x="71" y="413"/>
                  </a:lnTo>
                  <a:lnTo>
                    <a:pt x="47" y="386"/>
                  </a:lnTo>
                  <a:lnTo>
                    <a:pt x="28" y="354"/>
                  </a:lnTo>
                  <a:lnTo>
                    <a:pt x="12" y="319"/>
                  </a:lnTo>
                  <a:lnTo>
                    <a:pt x="4" y="282"/>
                  </a:lnTo>
                  <a:lnTo>
                    <a:pt x="0" y="242"/>
                  </a:lnTo>
                  <a:lnTo>
                    <a:pt x="4" y="203"/>
                  </a:lnTo>
                  <a:lnTo>
                    <a:pt x="12" y="166"/>
                  </a:lnTo>
                  <a:lnTo>
                    <a:pt x="28" y="130"/>
                  </a:lnTo>
                  <a:lnTo>
                    <a:pt x="47" y="99"/>
                  </a:lnTo>
                  <a:lnTo>
                    <a:pt x="71" y="70"/>
                  </a:lnTo>
                  <a:lnTo>
                    <a:pt x="100" y="46"/>
                  </a:lnTo>
                  <a:lnTo>
                    <a:pt x="132" y="26"/>
                  </a:lnTo>
                  <a:lnTo>
                    <a:pt x="167" y="12"/>
                  </a:lnTo>
                  <a:lnTo>
                    <a:pt x="205" y="2"/>
                  </a:lnTo>
                  <a:lnTo>
                    <a:pt x="2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6F082A5A-33C9-40A9-9536-0CED61AF5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663" y="3944938"/>
              <a:ext cx="1357313" cy="384175"/>
            </a:xfrm>
            <a:custGeom>
              <a:avLst/>
              <a:gdLst>
                <a:gd name="T0" fmla="*/ 244 w 1711"/>
                <a:gd name="T1" fmla="*/ 0 h 485"/>
                <a:gd name="T2" fmla="*/ 1466 w 1711"/>
                <a:gd name="T3" fmla="*/ 0 h 485"/>
                <a:gd name="T4" fmla="*/ 1505 w 1711"/>
                <a:gd name="T5" fmla="*/ 4 h 485"/>
                <a:gd name="T6" fmla="*/ 1544 w 1711"/>
                <a:gd name="T7" fmla="*/ 13 h 485"/>
                <a:gd name="T8" fmla="*/ 1579 w 1711"/>
                <a:gd name="T9" fmla="*/ 28 h 485"/>
                <a:gd name="T10" fmla="*/ 1610 w 1711"/>
                <a:gd name="T11" fmla="*/ 47 h 485"/>
                <a:gd name="T12" fmla="*/ 1639 w 1711"/>
                <a:gd name="T13" fmla="*/ 72 h 485"/>
                <a:gd name="T14" fmla="*/ 1663 w 1711"/>
                <a:gd name="T15" fmla="*/ 99 h 485"/>
                <a:gd name="T16" fmla="*/ 1683 w 1711"/>
                <a:gd name="T17" fmla="*/ 132 h 485"/>
                <a:gd name="T18" fmla="*/ 1698 w 1711"/>
                <a:gd name="T19" fmla="*/ 166 h 485"/>
                <a:gd name="T20" fmla="*/ 1707 w 1711"/>
                <a:gd name="T21" fmla="*/ 203 h 485"/>
                <a:gd name="T22" fmla="*/ 1711 w 1711"/>
                <a:gd name="T23" fmla="*/ 243 h 485"/>
                <a:gd name="T24" fmla="*/ 1707 w 1711"/>
                <a:gd name="T25" fmla="*/ 282 h 485"/>
                <a:gd name="T26" fmla="*/ 1698 w 1711"/>
                <a:gd name="T27" fmla="*/ 319 h 485"/>
                <a:gd name="T28" fmla="*/ 1683 w 1711"/>
                <a:gd name="T29" fmla="*/ 355 h 485"/>
                <a:gd name="T30" fmla="*/ 1663 w 1711"/>
                <a:gd name="T31" fmla="*/ 386 h 485"/>
                <a:gd name="T32" fmla="*/ 1639 w 1711"/>
                <a:gd name="T33" fmla="*/ 415 h 485"/>
                <a:gd name="T34" fmla="*/ 1610 w 1711"/>
                <a:gd name="T35" fmla="*/ 439 h 485"/>
                <a:gd name="T36" fmla="*/ 1579 w 1711"/>
                <a:gd name="T37" fmla="*/ 459 h 485"/>
                <a:gd name="T38" fmla="*/ 1544 w 1711"/>
                <a:gd name="T39" fmla="*/ 473 h 485"/>
                <a:gd name="T40" fmla="*/ 1505 w 1711"/>
                <a:gd name="T41" fmla="*/ 483 h 485"/>
                <a:gd name="T42" fmla="*/ 1466 w 1711"/>
                <a:gd name="T43" fmla="*/ 485 h 485"/>
                <a:gd name="T44" fmla="*/ 244 w 1711"/>
                <a:gd name="T45" fmla="*/ 485 h 485"/>
                <a:gd name="T46" fmla="*/ 205 w 1711"/>
                <a:gd name="T47" fmla="*/ 483 h 485"/>
                <a:gd name="T48" fmla="*/ 167 w 1711"/>
                <a:gd name="T49" fmla="*/ 473 h 485"/>
                <a:gd name="T50" fmla="*/ 132 w 1711"/>
                <a:gd name="T51" fmla="*/ 459 h 485"/>
                <a:gd name="T52" fmla="*/ 100 w 1711"/>
                <a:gd name="T53" fmla="*/ 439 h 485"/>
                <a:gd name="T54" fmla="*/ 71 w 1711"/>
                <a:gd name="T55" fmla="*/ 415 h 485"/>
                <a:gd name="T56" fmla="*/ 47 w 1711"/>
                <a:gd name="T57" fmla="*/ 386 h 485"/>
                <a:gd name="T58" fmla="*/ 28 w 1711"/>
                <a:gd name="T59" fmla="*/ 355 h 485"/>
                <a:gd name="T60" fmla="*/ 12 w 1711"/>
                <a:gd name="T61" fmla="*/ 319 h 485"/>
                <a:gd name="T62" fmla="*/ 4 w 1711"/>
                <a:gd name="T63" fmla="*/ 282 h 485"/>
                <a:gd name="T64" fmla="*/ 0 w 1711"/>
                <a:gd name="T65" fmla="*/ 243 h 485"/>
                <a:gd name="T66" fmla="*/ 4 w 1711"/>
                <a:gd name="T67" fmla="*/ 203 h 485"/>
                <a:gd name="T68" fmla="*/ 12 w 1711"/>
                <a:gd name="T69" fmla="*/ 166 h 485"/>
                <a:gd name="T70" fmla="*/ 28 w 1711"/>
                <a:gd name="T71" fmla="*/ 132 h 485"/>
                <a:gd name="T72" fmla="*/ 47 w 1711"/>
                <a:gd name="T73" fmla="*/ 99 h 485"/>
                <a:gd name="T74" fmla="*/ 71 w 1711"/>
                <a:gd name="T75" fmla="*/ 72 h 485"/>
                <a:gd name="T76" fmla="*/ 100 w 1711"/>
                <a:gd name="T77" fmla="*/ 47 h 485"/>
                <a:gd name="T78" fmla="*/ 132 w 1711"/>
                <a:gd name="T79" fmla="*/ 28 h 485"/>
                <a:gd name="T80" fmla="*/ 167 w 1711"/>
                <a:gd name="T81" fmla="*/ 13 h 485"/>
                <a:gd name="T82" fmla="*/ 205 w 1711"/>
                <a:gd name="T83" fmla="*/ 4 h 485"/>
                <a:gd name="T84" fmla="*/ 244 w 1711"/>
                <a:gd name="T85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1" h="485">
                  <a:moveTo>
                    <a:pt x="244" y="0"/>
                  </a:moveTo>
                  <a:lnTo>
                    <a:pt x="1466" y="0"/>
                  </a:lnTo>
                  <a:lnTo>
                    <a:pt x="1505" y="4"/>
                  </a:lnTo>
                  <a:lnTo>
                    <a:pt x="1544" y="13"/>
                  </a:lnTo>
                  <a:lnTo>
                    <a:pt x="1579" y="28"/>
                  </a:lnTo>
                  <a:lnTo>
                    <a:pt x="1610" y="47"/>
                  </a:lnTo>
                  <a:lnTo>
                    <a:pt x="1639" y="72"/>
                  </a:lnTo>
                  <a:lnTo>
                    <a:pt x="1663" y="99"/>
                  </a:lnTo>
                  <a:lnTo>
                    <a:pt x="1683" y="132"/>
                  </a:lnTo>
                  <a:lnTo>
                    <a:pt x="1698" y="166"/>
                  </a:lnTo>
                  <a:lnTo>
                    <a:pt x="1707" y="203"/>
                  </a:lnTo>
                  <a:lnTo>
                    <a:pt x="1711" y="243"/>
                  </a:lnTo>
                  <a:lnTo>
                    <a:pt x="1707" y="282"/>
                  </a:lnTo>
                  <a:lnTo>
                    <a:pt x="1698" y="319"/>
                  </a:lnTo>
                  <a:lnTo>
                    <a:pt x="1683" y="355"/>
                  </a:lnTo>
                  <a:lnTo>
                    <a:pt x="1663" y="386"/>
                  </a:lnTo>
                  <a:lnTo>
                    <a:pt x="1639" y="415"/>
                  </a:lnTo>
                  <a:lnTo>
                    <a:pt x="1610" y="439"/>
                  </a:lnTo>
                  <a:lnTo>
                    <a:pt x="1579" y="459"/>
                  </a:lnTo>
                  <a:lnTo>
                    <a:pt x="1544" y="473"/>
                  </a:lnTo>
                  <a:lnTo>
                    <a:pt x="1505" y="483"/>
                  </a:lnTo>
                  <a:lnTo>
                    <a:pt x="1466" y="485"/>
                  </a:lnTo>
                  <a:lnTo>
                    <a:pt x="244" y="485"/>
                  </a:lnTo>
                  <a:lnTo>
                    <a:pt x="205" y="483"/>
                  </a:lnTo>
                  <a:lnTo>
                    <a:pt x="167" y="473"/>
                  </a:lnTo>
                  <a:lnTo>
                    <a:pt x="132" y="459"/>
                  </a:lnTo>
                  <a:lnTo>
                    <a:pt x="100" y="439"/>
                  </a:lnTo>
                  <a:lnTo>
                    <a:pt x="71" y="415"/>
                  </a:lnTo>
                  <a:lnTo>
                    <a:pt x="47" y="386"/>
                  </a:lnTo>
                  <a:lnTo>
                    <a:pt x="28" y="355"/>
                  </a:lnTo>
                  <a:lnTo>
                    <a:pt x="12" y="319"/>
                  </a:lnTo>
                  <a:lnTo>
                    <a:pt x="4" y="282"/>
                  </a:lnTo>
                  <a:lnTo>
                    <a:pt x="0" y="243"/>
                  </a:lnTo>
                  <a:lnTo>
                    <a:pt x="4" y="203"/>
                  </a:lnTo>
                  <a:lnTo>
                    <a:pt x="12" y="166"/>
                  </a:lnTo>
                  <a:lnTo>
                    <a:pt x="28" y="132"/>
                  </a:lnTo>
                  <a:lnTo>
                    <a:pt x="47" y="99"/>
                  </a:lnTo>
                  <a:lnTo>
                    <a:pt x="71" y="72"/>
                  </a:lnTo>
                  <a:lnTo>
                    <a:pt x="100" y="47"/>
                  </a:lnTo>
                  <a:lnTo>
                    <a:pt x="132" y="28"/>
                  </a:lnTo>
                  <a:lnTo>
                    <a:pt x="167" y="13"/>
                  </a:lnTo>
                  <a:lnTo>
                    <a:pt x="205" y="4"/>
                  </a:lnTo>
                  <a:lnTo>
                    <a:pt x="2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29" name="Freeform 32">
            <a:extLst>
              <a:ext uri="{FF2B5EF4-FFF2-40B4-BE49-F238E27FC236}">
                <a16:creationId xmlns:a16="http://schemas.microsoft.com/office/drawing/2014/main" id="{00C0D412-BD47-4057-BFB3-D89DA9D399C7}"/>
              </a:ext>
            </a:extLst>
          </p:cNvPr>
          <p:cNvSpPr>
            <a:spLocks noEditPoints="1"/>
          </p:cNvSpPr>
          <p:nvPr/>
        </p:nvSpPr>
        <p:spPr bwMode="auto">
          <a:xfrm>
            <a:off x="6382366" y="5568121"/>
            <a:ext cx="490522" cy="409008"/>
          </a:xfrm>
          <a:custGeom>
            <a:avLst/>
            <a:gdLst>
              <a:gd name="T0" fmla="*/ 3061 w 4766"/>
              <a:gd name="T1" fmla="*/ 2218 h 3974"/>
              <a:gd name="T2" fmla="*/ 3455 w 4766"/>
              <a:gd name="T3" fmla="*/ 2539 h 3974"/>
              <a:gd name="T4" fmla="*/ 3609 w 4766"/>
              <a:gd name="T5" fmla="*/ 3035 h 3974"/>
              <a:gd name="T6" fmla="*/ 3511 w 4766"/>
              <a:gd name="T7" fmla="*/ 3797 h 3974"/>
              <a:gd name="T8" fmla="*/ 3231 w 4766"/>
              <a:gd name="T9" fmla="*/ 3888 h 3974"/>
              <a:gd name="T10" fmla="*/ 2716 w 4766"/>
              <a:gd name="T11" fmla="*/ 3967 h 3974"/>
              <a:gd name="T12" fmla="*/ 2057 w 4766"/>
              <a:gd name="T13" fmla="*/ 3948 h 3974"/>
              <a:gd name="T14" fmla="*/ 1278 w 4766"/>
              <a:gd name="T15" fmla="*/ 3780 h 3974"/>
              <a:gd name="T16" fmla="*/ 1266 w 4766"/>
              <a:gd name="T17" fmla="*/ 2771 h 3974"/>
              <a:gd name="T18" fmla="*/ 1552 w 4766"/>
              <a:gd name="T19" fmla="*/ 2350 h 3974"/>
              <a:gd name="T20" fmla="*/ 2029 w 4766"/>
              <a:gd name="T21" fmla="*/ 2153 h 3974"/>
              <a:gd name="T22" fmla="*/ 4136 w 4766"/>
              <a:gd name="T23" fmla="*/ 1472 h 3974"/>
              <a:gd name="T24" fmla="*/ 4561 w 4766"/>
              <a:gd name="T25" fmla="*/ 1755 h 3974"/>
              <a:gd name="T26" fmla="*/ 4760 w 4766"/>
              <a:gd name="T27" fmla="*/ 2228 h 3974"/>
              <a:gd name="T28" fmla="*/ 4691 w 4766"/>
              <a:gd name="T29" fmla="*/ 3073 h 3974"/>
              <a:gd name="T30" fmla="*/ 4454 w 4766"/>
              <a:gd name="T31" fmla="*/ 3155 h 3974"/>
              <a:gd name="T32" fmla="*/ 3982 w 4766"/>
              <a:gd name="T33" fmla="*/ 3243 h 3974"/>
              <a:gd name="T34" fmla="*/ 3739 w 4766"/>
              <a:gd name="T35" fmla="*/ 2761 h 3974"/>
              <a:gd name="T36" fmla="*/ 3473 w 4766"/>
              <a:gd name="T37" fmla="*/ 2301 h 3974"/>
              <a:gd name="T38" fmla="*/ 3016 w 4766"/>
              <a:gd name="T39" fmla="*/ 2028 h 3974"/>
              <a:gd name="T40" fmla="*/ 3261 w 4766"/>
              <a:gd name="T41" fmla="*/ 1603 h 3974"/>
              <a:gd name="T42" fmla="*/ 1561 w 4766"/>
              <a:gd name="T43" fmla="*/ 1521 h 3974"/>
              <a:gd name="T44" fmla="*/ 1763 w 4766"/>
              <a:gd name="T45" fmla="*/ 1968 h 3974"/>
              <a:gd name="T46" fmla="*/ 1427 w 4766"/>
              <a:gd name="T47" fmla="*/ 2240 h 3974"/>
              <a:gd name="T48" fmla="*/ 1124 w 4766"/>
              <a:gd name="T49" fmla="*/ 2674 h 3974"/>
              <a:gd name="T50" fmla="*/ 947 w 4766"/>
              <a:gd name="T51" fmla="*/ 3244 h 3974"/>
              <a:gd name="T52" fmla="*/ 192 w 4766"/>
              <a:gd name="T53" fmla="*/ 3106 h 3974"/>
              <a:gd name="T54" fmla="*/ 18 w 4766"/>
              <a:gd name="T55" fmla="*/ 2141 h 3974"/>
              <a:gd name="T56" fmla="*/ 262 w 4766"/>
              <a:gd name="T57" fmla="*/ 1693 h 3974"/>
              <a:gd name="T58" fmla="*/ 714 w 4766"/>
              <a:gd name="T59" fmla="*/ 1450 h 3974"/>
              <a:gd name="T60" fmla="*/ 2638 w 4766"/>
              <a:gd name="T61" fmla="*/ 751 h 3974"/>
              <a:gd name="T62" fmla="*/ 2981 w 4766"/>
              <a:gd name="T63" fmla="*/ 999 h 3974"/>
              <a:gd name="T64" fmla="*/ 3117 w 4766"/>
              <a:gd name="T65" fmla="*/ 1408 h 3974"/>
              <a:gd name="T66" fmla="*/ 2981 w 4766"/>
              <a:gd name="T67" fmla="*/ 1816 h 3974"/>
              <a:gd name="T68" fmla="*/ 2638 w 4766"/>
              <a:gd name="T69" fmla="*/ 2066 h 3974"/>
              <a:gd name="T70" fmla="*/ 2196 w 4766"/>
              <a:gd name="T71" fmla="*/ 2066 h 3974"/>
              <a:gd name="T72" fmla="*/ 1854 w 4766"/>
              <a:gd name="T73" fmla="*/ 1817 h 3974"/>
              <a:gd name="T74" fmla="*/ 1719 w 4766"/>
              <a:gd name="T75" fmla="*/ 1408 h 3974"/>
              <a:gd name="T76" fmla="*/ 1854 w 4766"/>
              <a:gd name="T77" fmla="*/ 999 h 3974"/>
              <a:gd name="T78" fmla="*/ 2196 w 4766"/>
              <a:gd name="T79" fmla="*/ 751 h 3974"/>
              <a:gd name="T80" fmla="*/ 3723 w 4766"/>
              <a:gd name="T81" fmla="*/ 16 h 3974"/>
              <a:gd name="T82" fmla="*/ 4092 w 4766"/>
              <a:gd name="T83" fmla="*/ 228 h 3974"/>
              <a:gd name="T84" fmla="*/ 4268 w 4766"/>
              <a:gd name="T85" fmla="*/ 617 h 3974"/>
              <a:gd name="T86" fmla="*/ 4177 w 4766"/>
              <a:gd name="T87" fmla="*/ 1042 h 3974"/>
              <a:gd name="T88" fmla="*/ 3862 w 4766"/>
              <a:gd name="T89" fmla="*/ 1324 h 3974"/>
              <a:gd name="T90" fmla="*/ 3420 w 4766"/>
              <a:gd name="T91" fmla="*/ 1367 h 3974"/>
              <a:gd name="T92" fmla="*/ 3187 w 4766"/>
              <a:gd name="T93" fmla="*/ 1018 h 3974"/>
              <a:gd name="T94" fmla="*/ 2875 w 4766"/>
              <a:gd name="T95" fmla="*/ 682 h 3974"/>
              <a:gd name="T96" fmla="*/ 3032 w 4766"/>
              <a:gd name="T97" fmla="*/ 254 h 3974"/>
              <a:gd name="T98" fmla="*/ 3414 w 4766"/>
              <a:gd name="T99" fmla="*/ 18 h 3974"/>
              <a:gd name="T100" fmla="*/ 1413 w 4766"/>
              <a:gd name="T101" fmla="*/ 35 h 3974"/>
              <a:gd name="T102" fmla="*/ 1755 w 4766"/>
              <a:gd name="T103" fmla="*/ 283 h 3974"/>
              <a:gd name="T104" fmla="*/ 1890 w 4766"/>
              <a:gd name="T105" fmla="*/ 693 h 3974"/>
              <a:gd name="T106" fmla="*/ 1675 w 4766"/>
              <a:gd name="T107" fmla="*/ 971 h 3974"/>
              <a:gd name="T108" fmla="*/ 1449 w 4766"/>
              <a:gd name="T109" fmla="*/ 1336 h 3974"/>
              <a:gd name="T110" fmla="*/ 1041 w 4766"/>
              <a:gd name="T111" fmla="*/ 1369 h 3974"/>
              <a:gd name="T112" fmla="*/ 672 w 4766"/>
              <a:gd name="T113" fmla="*/ 1157 h 3974"/>
              <a:gd name="T114" fmla="*/ 496 w 4766"/>
              <a:gd name="T115" fmla="*/ 768 h 3974"/>
              <a:gd name="T116" fmla="*/ 589 w 4766"/>
              <a:gd name="T117" fmla="*/ 343 h 3974"/>
              <a:gd name="T118" fmla="*/ 903 w 4766"/>
              <a:gd name="T119" fmla="*/ 61 h 3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66" h="3974">
                <a:moveTo>
                  <a:pt x="2121" y="2147"/>
                </a:moveTo>
                <a:lnTo>
                  <a:pt x="2714" y="2147"/>
                </a:lnTo>
                <a:lnTo>
                  <a:pt x="2805" y="2153"/>
                </a:lnTo>
                <a:lnTo>
                  <a:pt x="2894" y="2166"/>
                </a:lnTo>
                <a:lnTo>
                  <a:pt x="2979" y="2187"/>
                </a:lnTo>
                <a:lnTo>
                  <a:pt x="3061" y="2218"/>
                </a:lnTo>
                <a:lnTo>
                  <a:pt x="3140" y="2254"/>
                </a:lnTo>
                <a:lnTo>
                  <a:pt x="3214" y="2299"/>
                </a:lnTo>
                <a:lnTo>
                  <a:pt x="3282" y="2350"/>
                </a:lnTo>
                <a:lnTo>
                  <a:pt x="3347" y="2408"/>
                </a:lnTo>
                <a:lnTo>
                  <a:pt x="3404" y="2470"/>
                </a:lnTo>
                <a:lnTo>
                  <a:pt x="3455" y="2539"/>
                </a:lnTo>
                <a:lnTo>
                  <a:pt x="3501" y="2613"/>
                </a:lnTo>
                <a:lnTo>
                  <a:pt x="3539" y="2690"/>
                </a:lnTo>
                <a:lnTo>
                  <a:pt x="3568" y="2771"/>
                </a:lnTo>
                <a:lnTo>
                  <a:pt x="3590" y="2856"/>
                </a:lnTo>
                <a:lnTo>
                  <a:pt x="3605" y="2944"/>
                </a:lnTo>
                <a:lnTo>
                  <a:pt x="3609" y="3035"/>
                </a:lnTo>
                <a:lnTo>
                  <a:pt x="3609" y="3753"/>
                </a:lnTo>
                <a:lnTo>
                  <a:pt x="3603" y="3753"/>
                </a:lnTo>
                <a:lnTo>
                  <a:pt x="3558" y="3777"/>
                </a:lnTo>
                <a:lnTo>
                  <a:pt x="3549" y="3781"/>
                </a:lnTo>
                <a:lnTo>
                  <a:pt x="3534" y="3788"/>
                </a:lnTo>
                <a:lnTo>
                  <a:pt x="3511" y="3797"/>
                </a:lnTo>
                <a:lnTo>
                  <a:pt x="3482" y="3810"/>
                </a:lnTo>
                <a:lnTo>
                  <a:pt x="3445" y="3823"/>
                </a:lnTo>
                <a:lnTo>
                  <a:pt x="3403" y="3839"/>
                </a:lnTo>
                <a:lnTo>
                  <a:pt x="3351" y="3855"/>
                </a:lnTo>
                <a:lnTo>
                  <a:pt x="3294" y="3871"/>
                </a:lnTo>
                <a:lnTo>
                  <a:pt x="3231" y="3888"/>
                </a:lnTo>
                <a:lnTo>
                  <a:pt x="3161" y="3906"/>
                </a:lnTo>
                <a:lnTo>
                  <a:pt x="3083" y="3920"/>
                </a:lnTo>
                <a:lnTo>
                  <a:pt x="3001" y="3935"/>
                </a:lnTo>
                <a:lnTo>
                  <a:pt x="2912" y="3948"/>
                </a:lnTo>
                <a:lnTo>
                  <a:pt x="2817" y="3959"/>
                </a:lnTo>
                <a:lnTo>
                  <a:pt x="2716" y="3967"/>
                </a:lnTo>
                <a:lnTo>
                  <a:pt x="2608" y="3973"/>
                </a:lnTo>
                <a:lnTo>
                  <a:pt x="2495" y="3974"/>
                </a:lnTo>
                <a:lnTo>
                  <a:pt x="2391" y="3973"/>
                </a:lnTo>
                <a:lnTo>
                  <a:pt x="2284" y="3968"/>
                </a:lnTo>
                <a:lnTo>
                  <a:pt x="2173" y="3959"/>
                </a:lnTo>
                <a:lnTo>
                  <a:pt x="2057" y="3948"/>
                </a:lnTo>
                <a:lnTo>
                  <a:pt x="1937" y="3932"/>
                </a:lnTo>
                <a:lnTo>
                  <a:pt x="1813" y="3912"/>
                </a:lnTo>
                <a:lnTo>
                  <a:pt x="1685" y="3887"/>
                </a:lnTo>
                <a:lnTo>
                  <a:pt x="1553" y="3856"/>
                </a:lnTo>
                <a:lnTo>
                  <a:pt x="1417" y="3822"/>
                </a:lnTo>
                <a:lnTo>
                  <a:pt x="1278" y="3780"/>
                </a:lnTo>
                <a:lnTo>
                  <a:pt x="1228" y="3765"/>
                </a:lnTo>
                <a:lnTo>
                  <a:pt x="1225" y="3753"/>
                </a:lnTo>
                <a:lnTo>
                  <a:pt x="1225" y="3035"/>
                </a:lnTo>
                <a:lnTo>
                  <a:pt x="1231" y="2944"/>
                </a:lnTo>
                <a:lnTo>
                  <a:pt x="1244" y="2856"/>
                </a:lnTo>
                <a:lnTo>
                  <a:pt x="1266" y="2771"/>
                </a:lnTo>
                <a:lnTo>
                  <a:pt x="1297" y="2690"/>
                </a:lnTo>
                <a:lnTo>
                  <a:pt x="1334" y="2613"/>
                </a:lnTo>
                <a:lnTo>
                  <a:pt x="1379" y="2539"/>
                </a:lnTo>
                <a:lnTo>
                  <a:pt x="1430" y="2470"/>
                </a:lnTo>
                <a:lnTo>
                  <a:pt x="1489" y="2408"/>
                </a:lnTo>
                <a:lnTo>
                  <a:pt x="1552" y="2350"/>
                </a:lnTo>
                <a:lnTo>
                  <a:pt x="1621" y="2299"/>
                </a:lnTo>
                <a:lnTo>
                  <a:pt x="1695" y="2254"/>
                </a:lnTo>
                <a:lnTo>
                  <a:pt x="1773" y="2218"/>
                </a:lnTo>
                <a:lnTo>
                  <a:pt x="1855" y="2187"/>
                </a:lnTo>
                <a:lnTo>
                  <a:pt x="1941" y="2166"/>
                </a:lnTo>
                <a:lnTo>
                  <a:pt x="2029" y="2153"/>
                </a:lnTo>
                <a:lnTo>
                  <a:pt x="2121" y="2147"/>
                </a:lnTo>
                <a:close/>
                <a:moveTo>
                  <a:pt x="3282" y="1433"/>
                </a:moveTo>
                <a:lnTo>
                  <a:pt x="3870" y="1433"/>
                </a:lnTo>
                <a:lnTo>
                  <a:pt x="3962" y="1437"/>
                </a:lnTo>
                <a:lnTo>
                  <a:pt x="4050" y="1450"/>
                </a:lnTo>
                <a:lnTo>
                  <a:pt x="4136" y="1472"/>
                </a:lnTo>
                <a:lnTo>
                  <a:pt x="4218" y="1502"/>
                </a:lnTo>
                <a:lnTo>
                  <a:pt x="4296" y="1540"/>
                </a:lnTo>
                <a:lnTo>
                  <a:pt x="4370" y="1584"/>
                </a:lnTo>
                <a:lnTo>
                  <a:pt x="4439" y="1635"/>
                </a:lnTo>
                <a:lnTo>
                  <a:pt x="4502" y="1693"/>
                </a:lnTo>
                <a:lnTo>
                  <a:pt x="4561" y="1755"/>
                </a:lnTo>
                <a:lnTo>
                  <a:pt x="4612" y="1823"/>
                </a:lnTo>
                <a:lnTo>
                  <a:pt x="4657" y="1897"/>
                </a:lnTo>
                <a:lnTo>
                  <a:pt x="4694" y="1974"/>
                </a:lnTo>
                <a:lnTo>
                  <a:pt x="4725" y="2055"/>
                </a:lnTo>
                <a:lnTo>
                  <a:pt x="4747" y="2141"/>
                </a:lnTo>
                <a:lnTo>
                  <a:pt x="4760" y="2228"/>
                </a:lnTo>
                <a:lnTo>
                  <a:pt x="4766" y="2320"/>
                </a:lnTo>
                <a:lnTo>
                  <a:pt x="4766" y="3038"/>
                </a:lnTo>
                <a:lnTo>
                  <a:pt x="4760" y="3038"/>
                </a:lnTo>
                <a:lnTo>
                  <a:pt x="4713" y="3061"/>
                </a:lnTo>
                <a:lnTo>
                  <a:pt x="4706" y="3065"/>
                </a:lnTo>
                <a:lnTo>
                  <a:pt x="4691" y="3073"/>
                </a:lnTo>
                <a:lnTo>
                  <a:pt x="4669" y="3081"/>
                </a:lnTo>
                <a:lnTo>
                  <a:pt x="4640" y="3095"/>
                </a:lnTo>
                <a:lnTo>
                  <a:pt x="4603" y="3108"/>
                </a:lnTo>
                <a:lnTo>
                  <a:pt x="4561" y="3124"/>
                </a:lnTo>
                <a:lnTo>
                  <a:pt x="4511" y="3139"/>
                </a:lnTo>
                <a:lnTo>
                  <a:pt x="4454" y="3155"/>
                </a:lnTo>
                <a:lnTo>
                  <a:pt x="4391" y="3173"/>
                </a:lnTo>
                <a:lnTo>
                  <a:pt x="4322" y="3189"/>
                </a:lnTo>
                <a:lnTo>
                  <a:pt x="4246" y="3205"/>
                </a:lnTo>
                <a:lnTo>
                  <a:pt x="4164" y="3219"/>
                </a:lnTo>
                <a:lnTo>
                  <a:pt x="4076" y="3232"/>
                </a:lnTo>
                <a:lnTo>
                  <a:pt x="3982" y="3243"/>
                </a:lnTo>
                <a:lnTo>
                  <a:pt x="3881" y="3251"/>
                </a:lnTo>
                <a:lnTo>
                  <a:pt x="3776" y="3257"/>
                </a:lnTo>
                <a:lnTo>
                  <a:pt x="3776" y="3035"/>
                </a:lnTo>
                <a:lnTo>
                  <a:pt x="3771" y="2942"/>
                </a:lnTo>
                <a:lnTo>
                  <a:pt x="3758" y="2849"/>
                </a:lnTo>
                <a:lnTo>
                  <a:pt x="3739" y="2761"/>
                </a:lnTo>
                <a:lnTo>
                  <a:pt x="3711" y="2674"/>
                </a:lnTo>
                <a:lnTo>
                  <a:pt x="3676" y="2591"/>
                </a:lnTo>
                <a:lnTo>
                  <a:pt x="3634" y="2513"/>
                </a:lnTo>
                <a:lnTo>
                  <a:pt x="3587" y="2437"/>
                </a:lnTo>
                <a:lnTo>
                  <a:pt x="3533" y="2366"/>
                </a:lnTo>
                <a:lnTo>
                  <a:pt x="3473" y="2301"/>
                </a:lnTo>
                <a:lnTo>
                  <a:pt x="3408" y="2240"/>
                </a:lnTo>
                <a:lnTo>
                  <a:pt x="3338" y="2185"/>
                </a:lnTo>
                <a:lnTo>
                  <a:pt x="3263" y="2135"/>
                </a:lnTo>
                <a:lnTo>
                  <a:pt x="3184" y="2093"/>
                </a:lnTo>
                <a:lnTo>
                  <a:pt x="3102" y="2057"/>
                </a:lnTo>
                <a:lnTo>
                  <a:pt x="3016" y="2028"/>
                </a:lnTo>
                <a:lnTo>
                  <a:pt x="3073" y="1968"/>
                </a:lnTo>
                <a:lnTo>
                  <a:pt x="3124" y="1903"/>
                </a:lnTo>
                <a:lnTo>
                  <a:pt x="3168" y="1833"/>
                </a:lnTo>
                <a:lnTo>
                  <a:pt x="3206" y="1761"/>
                </a:lnTo>
                <a:lnTo>
                  <a:pt x="3237" y="1684"/>
                </a:lnTo>
                <a:lnTo>
                  <a:pt x="3261" y="1603"/>
                </a:lnTo>
                <a:lnTo>
                  <a:pt x="3275" y="1518"/>
                </a:lnTo>
                <a:lnTo>
                  <a:pt x="3282" y="1433"/>
                </a:lnTo>
                <a:close/>
                <a:moveTo>
                  <a:pt x="895" y="1433"/>
                </a:moveTo>
                <a:lnTo>
                  <a:pt x="1488" y="1433"/>
                </a:lnTo>
                <a:lnTo>
                  <a:pt x="1553" y="1436"/>
                </a:lnTo>
                <a:lnTo>
                  <a:pt x="1561" y="1521"/>
                </a:lnTo>
                <a:lnTo>
                  <a:pt x="1575" y="1604"/>
                </a:lnTo>
                <a:lnTo>
                  <a:pt x="1599" y="1685"/>
                </a:lnTo>
                <a:lnTo>
                  <a:pt x="1630" y="1762"/>
                </a:lnTo>
                <a:lnTo>
                  <a:pt x="1668" y="1835"/>
                </a:lnTo>
                <a:lnTo>
                  <a:pt x="1712" y="1904"/>
                </a:lnTo>
                <a:lnTo>
                  <a:pt x="1763" y="1968"/>
                </a:lnTo>
                <a:lnTo>
                  <a:pt x="1818" y="2028"/>
                </a:lnTo>
                <a:lnTo>
                  <a:pt x="1733" y="2057"/>
                </a:lnTo>
                <a:lnTo>
                  <a:pt x="1650" y="2093"/>
                </a:lnTo>
                <a:lnTo>
                  <a:pt x="1571" y="2135"/>
                </a:lnTo>
                <a:lnTo>
                  <a:pt x="1498" y="2185"/>
                </a:lnTo>
                <a:lnTo>
                  <a:pt x="1427" y="2240"/>
                </a:lnTo>
                <a:lnTo>
                  <a:pt x="1362" y="2301"/>
                </a:lnTo>
                <a:lnTo>
                  <a:pt x="1303" y="2366"/>
                </a:lnTo>
                <a:lnTo>
                  <a:pt x="1249" y="2437"/>
                </a:lnTo>
                <a:lnTo>
                  <a:pt x="1201" y="2513"/>
                </a:lnTo>
                <a:lnTo>
                  <a:pt x="1160" y="2591"/>
                </a:lnTo>
                <a:lnTo>
                  <a:pt x="1124" y="2674"/>
                </a:lnTo>
                <a:lnTo>
                  <a:pt x="1097" y="2761"/>
                </a:lnTo>
                <a:lnTo>
                  <a:pt x="1076" y="2849"/>
                </a:lnTo>
                <a:lnTo>
                  <a:pt x="1064" y="2942"/>
                </a:lnTo>
                <a:lnTo>
                  <a:pt x="1060" y="3035"/>
                </a:lnTo>
                <a:lnTo>
                  <a:pt x="1060" y="3253"/>
                </a:lnTo>
                <a:lnTo>
                  <a:pt x="947" y="3244"/>
                </a:lnTo>
                <a:lnTo>
                  <a:pt x="832" y="3232"/>
                </a:lnTo>
                <a:lnTo>
                  <a:pt x="712" y="3216"/>
                </a:lnTo>
                <a:lnTo>
                  <a:pt x="587" y="3196"/>
                </a:lnTo>
                <a:lnTo>
                  <a:pt x="460" y="3171"/>
                </a:lnTo>
                <a:lnTo>
                  <a:pt x="328" y="3141"/>
                </a:lnTo>
                <a:lnTo>
                  <a:pt x="192" y="3106"/>
                </a:lnTo>
                <a:lnTo>
                  <a:pt x="51" y="3065"/>
                </a:lnTo>
                <a:lnTo>
                  <a:pt x="1" y="3050"/>
                </a:lnTo>
                <a:lnTo>
                  <a:pt x="0" y="3038"/>
                </a:lnTo>
                <a:lnTo>
                  <a:pt x="0" y="2320"/>
                </a:lnTo>
                <a:lnTo>
                  <a:pt x="4" y="2228"/>
                </a:lnTo>
                <a:lnTo>
                  <a:pt x="18" y="2141"/>
                </a:lnTo>
                <a:lnTo>
                  <a:pt x="41" y="2055"/>
                </a:lnTo>
                <a:lnTo>
                  <a:pt x="70" y="1974"/>
                </a:lnTo>
                <a:lnTo>
                  <a:pt x="108" y="1897"/>
                </a:lnTo>
                <a:lnTo>
                  <a:pt x="152" y="1823"/>
                </a:lnTo>
                <a:lnTo>
                  <a:pt x="205" y="1755"/>
                </a:lnTo>
                <a:lnTo>
                  <a:pt x="262" y="1693"/>
                </a:lnTo>
                <a:lnTo>
                  <a:pt x="326" y="1635"/>
                </a:lnTo>
                <a:lnTo>
                  <a:pt x="395" y="1584"/>
                </a:lnTo>
                <a:lnTo>
                  <a:pt x="469" y="1540"/>
                </a:lnTo>
                <a:lnTo>
                  <a:pt x="546" y="1502"/>
                </a:lnTo>
                <a:lnTo>
                  <a:pt x="630" y="1472"/>
                </a:lnTo>
                <a:lnTo>
                  <a:pt x="714" y="1450"/>
                </a:lnTo>
                <a:lnTo>
                  <a:pt x="804" y="1437"/>
                </a:lnTo>
                <a:lnTo>
                  <a:pt x="895" y="1433"/>
                </a:lnTo>
                <a:close/>
                <a:moveTo>
                  <a:pt x="2417" y="714"/>
                </a:moveTo>
                <a:lnTo>
                  <a:pt x="2493" y="719"/>
                </a:lnTo>
                <a:lnTo>
                  <a:pt x="2568" y="730"/>
                </a:lnTo>
                <a:lnTo>
                  <a:pt x="2638" y="751"/>
                </a:lnTo>
                <a:lnTo>
                  <a:pt x="2706" y="777"/>
                </a:lnTo>
                <a:lnTo>
                  <a:pt x="2770" y="810"/>
                </a:lnTo>
                <a:lnTo>
                  <a:pt x="2830" y="848"/>
                </a:lnTo>
                <a:lnTo>
                  <a:pt x="2886" y="893"/>
                </a:lnTo>
                <a:lnTo>
                  <a:pt x="2937" y="944"/>
                </a:lnTo>
                <a:lnTo>
                  <a:pt x="2981" y="999"/>
                </a:lnTo>
                <a:lnTo>
                  <a:pt x="3020" y="1058"/>
                </a:lnTo>
                <a:lnTo>
                  <a:pt x="3054" y="1121"/>
                </a:lnTo>
                <a:lnTo>
                  <a:pt x="3080" y="1189"/>
                </a:lnTo>
                <a:lnTo>
                  <a:pt x="3101" y="1259"/>
                </a:lnTo>
                <a:lnTo>
                  <a:pt x="3113" y="1333"/>
                </a:lnTo>
                <a:lnTo>
                  <a:pt x="3117" y="1408"/>
                </a:lnTo>
                <a:lnTo>
                  <a:pt x="3113" y="1484"/>
                </a:lnTo>
                <a:lnTo>
                  <a:pt x="3101" y="1556"/>
                </a:lnTo>
                <a:lnTo>
                  <a:pt x="3080" y="1626"/>
                </a:lnTo>
                <a:lnTo>
                  <a:pt x="3054" y="1694"/>
                </a:lnTo>
                <a:lnTo>
                  <a:pt x="3020" y="1758"/>
                </a:lnTo>
                <a:lnTo>
                  <a:pt x="2981" y="1816"/>
                </a:lnTo>
                <a:lnTo>
                  <a:pt x="2937" y="1871"/>
                </a:lnTo>
                <a:lnTo>
                  <a:pt x="2886" y="1922"/>
                </a:lnTo>
                <a:lnTo>
                  <a:pt x="2830" y="1967"/>
                </a:lnTo>
                <a:lnTo>
                  <a:pt x="2770" y="2006"/>
                </a:lnTo>
                <a:lnTo>
                  <a:pt x="2706" y="2038"/>
                </a:lnTo>
                <a:lnTo>
                  <a:pt x="2638" y="2066"/>
                </a:lnTo>
                <a:lnTo>
                  <a:pt x="2568" y="2084"/>
                </a:lnTo>
                <a:lnTo>
                  <a:pt x="2493" y="2096"/>
                </a:lnTo>
                <a:lnTo>
                  <a:pt x="2417" y="2100"/>
                </a:lnTo>
                <a:lnTo>
                  <a:pt x="2341" y="2096"/>
                </a:lnTo>
                <a:lnTo>
                  <a:pt x="2268" y="2084"/>
                </a:lnTo>
                <a:lnTo>
                  <a:pt x="2196" y="2066"/>
                </a:lnTo>
                <a:lnTo>
                  <a:pt x="2129" y="2038"/>
                </a:lnTo>
                <a:lnTo>
                  <a:pt x="2064" y="2006"/>
                </a:lnTo>
                <a:lnTo>
                  <a:pt x="2004" y="1967"/>
                </a:lnTo>
                <a:lnTo>
                  <a:pt x="1949" y="1922"/>
                </a:lnTo>
                <a:lnTo>
                  <a:pt x="1899" y="1871"/>
                </a:lnTo>
                <a:lnTo>
                  <a:pt x="1854" y="1817"/>
                </a:lnTo>
                <a:lnTo>
                  <a:pt x="1814" y="1758"/>
                </a:lnTo>
                <a:lnTo>
                  <a:pt x="1780" y="1694"/>
                </a:lnTo>
                <a:lnTo>
                  <a:pt x="1754" y="1627"/>
                </a:lnTo>
                <a:lnTo>
                  <a:pt x="1735" y="1556"/>
                </a:lnTo>
                <a:lnTo>
                  <a:pt x="1723" y="1484"/>
                </a:lnTo>
                <a:lnTo>
                  <a:pt x="1719" y="1408"/>
                </a:lnTo>
                <a:lnTo>
                  <a:pt x="1723" y="1333"/>
                </a:lnTo>
                <a:lnTo>
                  <a:pt x="1735" y="1259"/>
                </a:lnTo>
                <a:lnTo>
                  <a:pt x="1754" y="1189"/>
                </a:lnTo>
                <a:lnTo>
                  <a:pt x="1780" y="1122"/>
                </a:lnTo>
                <a:lnTo>
                  <a:pt x="1814" y="1058"/>
                </a:lnTo>
                <a:lnTo>
                  <a:pt x="1854" y="999"/>
                </a:lnTo>
                <a:lnTo>
                  <a:pt x="1899" y="944"/>
                </a:lnTo>
                <a:lnTo>
                  <a:pt x="1949" y="893"/>
                </a:lnTo>
                <a:lnTo>
                  <a:pt x="2004" y="848"/>
                </a:lnTo>
                <a:lnTo>
                  <a:pt x="2064" y="810"/>
                </a:lnTo>
                <a:lnTo>
                  <a:pt x="2129" y="777"/>
                </a:lnTo>
                <a:lnTo>
                  <a:pt x="2196" y="751"/>
                </a:lnTo>
                <a:lnTo>
                  <a:pt x="2268" y="730"/>
                </a:lnTo>
                <a:lnTo>
                  <a:pt x="2341" y="719"/>
                </a:lnTo>
                <a:lnTo>
                  <a:pt x="2417" y="714"/>
                </a:lnTo>
                <a:close/>
                <a:moveTo>
                  <a:pt x="3574" y="0"/>
                </a:moveTo>
                <a:lnTo>
                  <a:pt x="3650" y="3"/>
                </a:lnTo>
                <a:lnTo>
                  <a:pt x="3723" y="16"/>
                </a:lnTo>
                <a:lnTo>
                  <a:pt x="3795" y="35"/>
                </a:lnTo>
                <a:lnTo>
                  <a:pt x="3862" y="61"/>
                </a:lnTo>
                <a:lnTo>
                  <a:pt x="3927" y="95"/>
                </a:lnTo>
                <a:lnTo>
                  <a:pt x="3987" y="134"/>
                </a:lnTo>
                <a:lnTo>
                  <a:pt x="4042" y="179"/>
                </a:lnTo>
                <a:lnTo>
                  <a:pt x="4092" y="228"/>
                </a:lnTo>
                <a:lnTo>
                  <a:pt x="4137" y="283"/>
                </a:lnTo>
                <a:lnTo>
                  <a:pt x="4177" y="343"/>
                </a:lnTo>
                <a:lnTo>
                  <a:pt x="4211" y="407"/>
                </a:lnTo>
                <a:lnTo>
                  <a:pt x="4237" y="473"/>
                </a:lnTo>
                <a:lnTo>
                  <a:pt x="4256" y="543"/>
                </a:lnTo>
                <a:lnTo>
                  <a:pt x="4268" y="617"/>
                </a:lnTo>
                <a:lnTo>
                  <a:pt x="4272" y="693"/>
                </a:lnTo>
                <a:lnTo>
                  <a:pt x="4268" y="768"/>
                </a:lnTo>
                <a:lnTo>
                  <a:pt x="4256" y="841"/>
                </a:lnTo>
                <a:lnTo>
                  <a:pt x="4237" y="912"/>
                </a:lnTo>
                <a:lnTo>
                  <a:pt x="4211" y="979"/>
                </a:lnTo>
                <a:lnTo>
                  <a:pt x="4177" y="1042"/>
                </a:lnTo>
                <a:lnTo>
                  <a:pt x="4137" y="1102"/>
                </a:lnTo>
                <a:lnTo>
                  <a:pt x="4092" y="1157"/>
                </a:lnTo>
                <a:lnTo>
                  <a:pt x="4042" y="1206"/>
                </a:lnTo>
                <a:lnTo>
                  <a:pt x="3987" y="1251"/>
                </a:lnTo>
                <a:lnTo>
                  <a:pt x="3927" y="1291"/>
                </a:lnTo>
                <a:lnTo>
                  <a:pt x="3862" y="1324"/>
                </a:lnTo>
                <a:lnTo>
                  <a:pt x="3795" y="1350"/>
                </a:lnTo>
                <a:lnTo>
                  <a:pt x="3723" y="1369"/>
                </a:lnTo>
                <a:lnTo>
                  <a:pt x="3650" y="1381"/>
                </a:lnTo>
                <a:lnTo>
                  <a:pt x="3574" y="1385"/>
                </a:lnTo>
                <a:lnTo>
                  <a:pt x="3496" y="1381"/>
                </a:lnTo>
                <a:lnTo>
                  <a:pt x="3420" y="1367"/>
                </a:lnTo>
                <a:lnTo>
                  <a:pt x="3347" y="1347"/>
                </a:lnTo>
                <a:lnTo>
                  <a:pt x="3278" y="1320"/>
                </a:lnTo>
                <a:lnTo>
                  <a:pt x="3266" y="1240"/>
                </a:lnTo>
                <a:lnTo>
                  <a:pt x="3247" y="1163"/>
                </a:lnTo>
                <a:lnTo>
                  <a:pt x="3221" y="1089"/>
                </a:lnTo>
                <a:lnTo>
                  <a:pt x="3187" y="1018"/>
                </a:lnTo>
                <a:lnTo>
                  <a:pt x="3149" y="951"/>
                </a:lnTo>
                <a:lnTo>
                  <a:pt x="3104" y="889"/>
                </a:lnTo>
                <a:lnTo>
                  <a:pt x="3054" y="829"/>
                </a:lnTo>
                <a:lnTo>
                  <a:pt x="3000" y="775"/>
                </a:lnTo>
                <a:lnTo>
                  <a:pt x="2940" y="726"/>
                </a:lnTo>
                <a:lnTo>
                  <a:pt x="2875" y="682"/>
                </a:lnTo>
                <a:lnTo>
                  <a:pt x="2881" y="603"/>
                </a:lnTo>
                <a:lnTo>
                  <a:pt x="2896" y="526"/>
                </a:lnTo>
                <a:lnTo>
                  <a:pt x="2919" y="452"/>
                </a:lnTo>
                <a:lnTo>
                  <a:pt x="2950" y="382"/>
                </a:lnTo>
                <a:lnTo>
                  <a:pt x="2988" y="315"/>
                </a:lnTo>
                <a:lnTo>
                  <a:pt x="3032" y="254"/>
                </a:lnTo>
                <a:lnTo>
                  <a:pt x="3083" y="199"/>
                </a:lnTo>
                <a:lnTo>
                  <a:pt x="3140" y="150"/>
                </a:lnTo>
                <a:lnTo>
                  <a:pt x="3202" y="106"/>
                </a:lnTo>
                <a:lnTo>
                  <a:pt x="3269" y="69"/>
                </a:lnTo>
                <a:lnTo>
                  <a:pt x="3340" y="40"/>
                </a:lnTo>
                <a:lnTo>
                  <a:pt x="3414" y="18"/>
                </a:lnTo>
                <a:lnTo>
                  <a:pt x="3493" y="5"/>
                </a:lnTo>
                <a:lnTo>
                  <a:pt x="3574" y="0"/>
                </a:lnTo>
                <a:close/>
                <a:moveTo>
                  <a:pt x="1192" y="0"/>
                </a:moveTo>
                <a:lnTo>
                  <a:pt x="1268" y="3"/>
                </a:lnTo>
                <a:lnTo>
                  <a:pt x="1341" y="16"/>
                </a:lnTo>
                <a:lnTo>
                  <a:pt x="1413" y="35"/>
                </a:lnTo>
                <a:lnTo>
                  <a:pt x="1480" y="61"/>
                </a:lnTo>
                <a:lnTo>
                  <a:pt x="1545" y="95"/>
                </a:lnTo>
                <a:lnTo>
                  <a:pt x="1605" y="134"/>
                </a:lnTo>
                <a:lnTo>
                  <a:pt x="1660" y="179"/>
                </a:lnTo>
                <a:lnTo>
                  <a:pt x="1710" y="228"/>
                </a:lnTo>
                <a:lnTo>
                  <a:pt x="1755" y="283"/>
                </a:lnTo>
                <a:lnTo>
                  <a:pt x="1795" y="343"/>
                </a:lnTo>
                <a:lnTo>
                  <a:pt x="1829" y="407"/>
                </a:lnTo>
                <a:lnTo>
                  <a:pt x="1855" y="473"/>
                </a:lnTo>
                <a:lnTo>
                  <a:pt x="1874" y="545"/>
                </a:lnTo>
                <a:lnTo>
                  <a:pt x="1886" y="617"/>
                </a:lnTo>
                <a:lnTo>
                  <a:pt x="1890" y="693"/>
                </a:lnTo>
                <a:lnTo>
                  <a:pt x="1890" y="711"/>
                </a:lnTo>
                <a:lnTo>
                  <a:pt x="1889" y="732"/>
                </a:lnTo>
                <a:lnTo>
                  <a:pt x="1827" y="784"/>
                </a:lnTo>
                <a:lnTo>
                  <a:pt x="1770" y="841"/>
                </a:lnTo>
                <a:lnTo>
                  <a:pt x="1719" y="905"/>
                </a:lnTo>
                <a:lnTo>
                  <a:pt x="1675" y="971"/>
                </a:lnTo>
                <a:lnTo>
                  <a:pt x="1635" y="1042"/>
                </a:lnTo>
                <a:lnTo>
                  <a:pt x="1605" y="1118"/>
                </a:lnTo>
                <a:lnTo>
                  <a:pt x="1580" y="1196"/>
                </a:lnTo>
                <a:lnTo>
                  <a:pt x="1564" y="1277"/>
                </a:lnTo>
                <a:lnTo>
                  <a:pt x="1508" y="1309"/>
                </a:lnTo>
                <a:lnTo>
                  <a:pt x="1449" y="1336"/>
                </a:lnTo>
                <a:lnTo>
                  <a:pt x="1388" y="1357"/>
                </a:lnTo>
                <a:lnTo>
                  <a:pt x="1325" y="1372"/>
                </a:lnTo>
                <a:lnTo>
                  <a:pt x="1259" y="1382"/>
                </a:lnTo>
                <a:lnTo>
                  <a:pt x="1192" y="1385"/>
                </a:lnTo>
                <a:lnTo>
                  <a:pt x="1116" y="1381"/>
                </a:lnTo>
                <a:lnTo>
                  <a:pt x="1041" y="1369"/>
                </a:lnTo>
                <a:lnTo>
                  <a:pt x="971" y="1350"/>
                </a:lnTo>
                <a:lnTo>
                  <a:pt x="903" y="1324"/>
                </a:lnTo>
                <a:lnTo>
                  <a:pt x="839" y="1291"/>
                </a:lnTo>
                <a:lnTo>
                  <a:pt x="779" y="1251"/>
                </a:lnTo>
                <a:lnTo>
                  <a:pt x="723" y="1206"/>
                </a:lnTo>
                <a:lnTo>
                  <a:pt x="672" y="1157"/>
                </a:lnTo>
                <a:lnTo>
                  <a:pt x="627" y="1102"/>
                </a:lnTo>
                <a:lnTo>
                  <a:pt x="589" y="1042"/>
                </a:lnTo>
                <a:lnTo>
                  <a:pt x="555" y="979"/>
                </a:lnTo>
                <a:lnTo>
                  <a:pt x="529" y="912"/>
                </a:lnTo>
                <a:lnTo>
                  <a:pt x="508" y="841"/>
                </a:lnTo>
                <a:lnTo>
                  <a:pt x="496" y="768"/>
                </a:lnTo>
                <a:lnTo>
                  <a:pt x="492" y="693"/>
                </a:lnTo>
                <a:lnTo>
                  <a:pt x="496" y="617"/>
                </a:lnTo>
                <a:lnTo>
                  <a:pt x="508" y="545"/>
                </a:lnTo>
                <a:lnTo>
                  <a:pt x="529" y="473"/>
                </a:lnTo>
                <a:lnTo>
                  <a:pt x="555" y="407"/>
                </a:lnTo>
                <a:lnTo>
                  <a:pt x="589" y="343"/>
                </a:lnTo>
                <a:lnTo>
                  <a:pt x="627" y="283"/>
                </a:lnTo>
                <a:lnTo>
                  <a:pt x="672" y="228"/>
                </a:lnTo>
                <a:lnTo>
                  <a:pt x="723" y="179"/>
                </a:lnTo>
                <a:lnTo>
                  <a:pt x="779" y="134"/>
                </a:lnTo>
                <a:lnTo>
                  <a:pt x="839" y="95"/>
                </a:lnTo>
                <a:lnTo>
                  <a:pt x="903" y="61"/>
                </a:lnTo>
                <a:lnTo>
                  <a:pt x="971" y="35"/>
                </a:lnTo>
                <a:lnTo>
                  <a:pt x="1041" y="16"/>
                </a:lnTo>
                <a:lnTo>
                  <a:pt x="1116" y="3"/>
                </a:lnTo>
                <a:lnTo>
                  <a:pt x="119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30" name="Freeform 11">
            <a:extLst>
              <a:ext uri="{FF2B5EF4-FFF2-40B4-BE49-F238E27FC236}">
                <a16:creationId xmlns:a16="http://schemas.microsoft.com/office/drawing/2014/main" id="{D86FBDE8-DBAC-4876-B499-D35066849742}"/>
              </a:ext>
            </a:extLst>
          </p:cNvPr>
          <p:cNvSpPr>
            <a:spLocks noEditPoints="1"/>
          </p:cNvSpPr>
          <p:nvPr/>
        </p:nvSpPr>
        <p:spPr bwMode="auto">
          <a:xfrm>
            <a:off x="6721099" y="5478876"/>
            <a:ext cx="360047" cy="292047"/>
          </a:xfrm>
          <a:custGeom>
            <a:avLst/>
            <a:gdLst>
              <a:gd name="T0" fmla="*/ 3416 w 4309"/>
              <a:gd name="T1" fmla="*/ 684 h 3497"/>
              <a:gd name="T2" fmla="*/ 3359 w 4309"/>
              <a:gd name="T3" fmla="*/ 983 h 3497"/>
              <a:gd name="T4" fmla="*/ 3264 w 4309"/>
              <a:gd name="T5" fmla="*/ 1288 h 3497"/>
              <a:gd name="T6" fmla="*/ 3147 w 4309"/>
              <a:gd name="T7" fmla="*/ 1541 h 3497"/>
              <a:gd name="T8" fmla="*/ 3358 w 4309"/>
              <a:gd name="T9" fmla="*/ 1509 h 3497"/>
              <a:gd name="T10" fmla="*/ 3541 w 4309"/>
              <a:gd name="T11" fmla="*/ 1430 h 3497"/>
              <a:gd name="T12" fmla="*/ 3698 w 4309"/>
              <a:gd name="T13" fmla="*/ 1303 h 3497"/>
              <a:gd name="T14" fmla="*/ 3824 w 4309"/>
              <a:gd name="T15" fmla="*/ 1135 h 3497"/>
              <a:gd name="T16" fmla="*/ 3912 w 4309"/>
              <a:gd name="T17" fmla="*/ 948 h 3497"/>
              <a:gd name="T18" fmla="*/ 3970 w 4309"/>
              <a:gd name="T19" fmla="*/ 762 h 3497"/>
              <a:gd name="T20" fmla="*/ 4004 w 4309"/>
              <a:gd name="T21" fmla="*/ 593 h 3497"/>
              <a:gd name="T22" fmla="*/ 3437 w 4309"/>
              <a:gd name="T23" fmla="*/ 498 h 3497"/>
              <a:gd name="T24" fmla="*/ 305 w 4309"/>
              <a:gd name="T25" fmla="*/ 593 h 3497"/>
              <a:gd name="T26" fmla="*/ 339 w 4309"/>
              <a:gd name="T27" fmla="*/ 762 h 3497"/>
              <a:gd name="T28" fmla="*/ 397 w 4309"/>
              <a:gd name="T29" fmla="*/ 948 h 3497"/>
              <a:gd name="T30" fmla="*/ 486 w 4309"/>
              <a:gd name="T31" fmla="*/ 1135 h 3497"/>
              <a:gd name="T32" fmla="*/ 611 w 4309"/>
              <a:gd name="T33" fmla="*/ 1303 h 3497"/>
              <a:gd name="T34" fmla="*/ 768 w 4309"/>
              <a:gd name="T35" fmla="*/ 1430 h 3497"/>
              <a:gd name="T36" fmla="*/ 951 w 4309"/>
              <a:gd name="T37" fmla="*/ 1509 h 3497"/>
              <a:gd name="T38" fmla="*/ 1162 w 4309"/>
              <a:gd name="T39" fmla="*/ 1541 h 3497"/>
              <a:gd name="T40" fmla="*/ 1045 w 4309"/>
              <a:gd name="T41" fmla="*/ 1288 h 3497"/>
              <a:gd name="T42" fmla="*/ 950 w 4309"/>
              <a:gd name="T43" fmla="*/ 983 h 3497"/>
              <a:gd name="T44" fmla="*/ 893 w 4309"/>
              <a:gd name="T45" fmla="*/ 684 h 3497"/>
              <a:gd name="T46" fmla="*/ 292 w 4309"/>
              <a:gd name="T47" fmla="*/ 498 h 3497"/>
              <a:gd name="T48" fmla="*/ 3452 w 4309"/>
              <a:gd name="T49" fmla="*/ 0 h 3497"/>
              <a:gd name="T50" fmla="*/ 3453 w 4309"/>
              <a:gd name="T51" fmla="*/ 35 h 3497"/>
              <a:gd name="T52" fmla="*/ 3454 w 4309"/>
              <a:gd name="T53" fmla="*/ 127 h 3497"/>
              <a:gd name="T54" fmla="*/ 4309 w 4309"/>
              <a:gd name="T55" fmla="*/ 217 h 3497"/>
              <a:gd name="T56" fmla="*/ 4309 w 4309"/>
              <a:gd name="T57" fmla="*/ 384 h 3497"/>
              <a:gd name="T58" fmla="*/ 4303 w 4309"/>
              <a:gd name="T59" fmla="*/ 479 h 3497"/>
              <a:gd name="T60" fmla="*/ 4285 w 4309"/>
              <a:gd name="T61" fmla="*/ 629 h 3497"/>
              <a:gd name="T62" fmla="*/ 4247 w 4309"/>
              <a:gd name="T63" fmla="*/ 816 h 3497"/>
              <a:gd name="T64" fmla="*/ 4185 w 4309"/>
              <a:gd name="T65" fmla="*/ 1025 h 3497"/>
              <a:gd name="T66" fmla="*/ 4087 w 4309"/>
              <a:gd name="T67" fmla="*/ 1239 h 3497"/>
              <a:gd name="T68" fmla="*/ 3952 w 4309"/>
              <a:gd name="T69" fmla="*/ 1442 h 3497"/>
              <a:gd name="T70" fmla="*/ 3768 w 4309"/>
              <a:gd name="T71" fmla="*/ 1617 h 3497"/>
              <a:gd name="T72" fmla="*/ 3547 w 4309"/>
              <a:gd name="T73" fmla="*/ 1742 h 3497"/>
              <a:gd name="T74" fmla="*/ 3293 w 4309"/>
              <a:gd name="T75" fmla="*/ 1809 h 3497"/>
              <a:gd name="T76" fmla="*/ 3043 w 4309"/>
              <a:gd name="T77" fmla="*/ 1821 h 3497"/>
              <a:gd name="T78" fmla="*/ 2847 w 4309"/>
              <a:gd name="T79" fmla="*/ 1971 h 3497"/>
              <a:gd name="T80" fmla="*/ 2640 w 4309"/>
              <a:gd name="T81" fmla="*/ 2155 h 3497"/>
              <a:gd name="T82" fmla="*/ 2411 w 4309"/>
              <a:gd name="T83" fmla="*/ 2274 h 3497"/>
              <a:gd name="T84" fmla="*/ 3033 w 4309"/>
              <a:gd name="T85" fmla="*/ 3280 h 3497"/>
              <a:gd name="T86" fmla="*/ 1070 w 4309"/>
              <a:gd name="T87" fmla="*/ 3497 h 3497"/>
              <a:gd name="T88" fmla="*/ 1276 w 4309"/>
              <a:gd name="T89" fmla="*/ 2892 h 3497"/>
              <a:gd name="T90" fmla="*/ 1819 w 4309"/>
              <a:gd name="T91" fmla="*/ 2242 h 3497"/>
              <a:gd name="T92" fmla="*/ 1598 w 4309"/>
              <a:gd name="T93" fmla="*/ 2101 h 3497"/>
              <a:gd name="T94" fmla="*/ 1396 w 4309"/>
              <a:gd name="T95" fmla="*/ 1898 h 3497"/>
              <a:gd name="T96" fmla="*/ 1201 w 4309"/>
              <a:gd name="T97" fmla="*/ 1823 h 3497"/>
              <a:gd name="T98" fmla="*/ 928 w 4309"/>
              <a:gd name="T99" fmla="*/ 1794 h 3497"/>
              <a:gd name="T100" fmla="*/ 685 w 4309"/>
              <a:gd name="T101" fmla="*/ 1707 h 3497"/>
              <a:gd name="T102" fmla="*/ 474 w 4309"/>
              <a:gd name="T103" fmla="*/ 1563 h 3497"/>
              <a:gd name="T104" fmla="*/ 307 w 4309"/>
              <a:gd name="T105" fmla="*/ 1376 h 3497"/>
              <a:gd name="T106" fmla="*/ 185 w 4309"/>
              <a:gd name="T107" fmla="*/ 1168 h 3497"/>
              <a:gd name="T108" fmla="*/ 100 w 4309"/>
              <a:gd name="T109" fmla="*/ 954 h 3497"/>
              <a:gd name="T110" fmla="*/ 46 w 4309"/>
              <a:gd name="T111" fmla="*/ 751 h 3497"/>
              <a:gd name="T112" fmla="*/ 16 w 4309"/>
              <a:gd name="T113" fmla="*/ 574 h 3497"/>
              <a:gd name="T114" fmla="*/ 3 w 4309"/>
              <a:gd name="T115" fmla="*/ 441 h 3497"/>
              <a:gd name="T116" fmla="*/ 0 w 4309"/>
              <a:gd name="T117" fmla="*/ 367 h 3497"/>
              <a:gd name="T118" fmla="*/ 855 w 4309"/>
              <a:gd name="T119" fmla="*/ 217 h 3497"/>
              <a:gd name="T120" fmla="*/ 855 w 4309"/>
              <a:gd name="T121" fmla="*/ 90 h 3497"/>
              <a:gd name="T122" fmla="*/ 856 w 4309"/>
              <a:gd name="T123" fmla="*/ 16 h 3497"/>
              <a:gd name="T124" fmla="*/ 2148 w 4309"/>
              <a:gd name="T125" fmla="*/ 0 h 3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9" h="3497">
                <a:moveTo>
                  <a:pt x="3437" y="498"/>
                </a:moveTo>
                <a:lnTo>
                  <a:pt x="3428" y="589"/>
                </a:lnTo>
                <a:lnTo>
                  <a:pt x="3416" y="684"/>
                </a:lnTo>
                <a:lnTo>
                  <a:pt x="3401" y="782"/>
                </a:lnTo>
                <a:lnTo>
                  <a:pt x="3382" y="882"/>
                </a:lnTo>
                <a:lnTo>
                  <a:pt x="3359" y="983"/>
                </a:lnTo>
                <a:lnTo>
                  <a:pt x="3333" y="1086"/>
                </a:lnTo>
                <a:lnTo>
                  <a:pt x="3301" y="1188"/>
                </a:lnTo>
                <a:lnTo>
                  <a:pt x="3264" y="1288"/>
                </a:lnTo>
                <a:lnTo>
                  <a:pt x="3223" y="1386"/>
                </a:lnTo>
                <a:lnTo>
                  <a:pt x="3185" y="1464"/>
                </a:lnTo>
                <a:lnTo>
                  <a:pt x="3147" y="1541"/>
                </a:lnTo>
                <a:lnTo>
                  <a:pt x="3219" y="1535"/>
                </a:lnTo>
                <a:lnTo>
                  <a:pt x="3291" y="1523"/>
                </a:lnTo>
                <a:lnTo>
                  <a:pt x="3358" y="1509"/>
                </a:lnTo>
                <a:lnTo>
                  <a:pt x="3421" y="1488"/>
                </a:lnTo>
                <a:lnTo>
                  <a:pt x="3483" y="1462"/>
                </a:lnTo>
                <a:lnTo>
                  <a:pt x="3541" y="1430"/>
                </a:lnTo>
                <a:lnTo>
                  <a:pt x="3595" y="1394"/>
                </a:lnTo>
                <a:lnTo>
                  <a:pt x="3647" y="1352"/>
                </a:lnTo>
                <a:lnTo>
                  <a:pt x="3698" y="1303"/>
                </a:lnTo>
                <a:lnTo>
                  <a:pt x="3744" y="1251"/>
                </a:lnTo>
                <a:lnTo>
                  <a:pt x="3787" y="1194"/>
                </a:lnTo>
                <a:lnTo>
                  <a:pt x="3824" y="1135"/>
                </a:lnTo>
                <a:lnTo>
                  <a:pt x="3857" y="1074"/>
                </a:lnTo>
                <a:lnTo>
                  <a:pt x="3887" y="1011"/>
                </a:lnTo>
                <a:lnTo>
                  <a:pt x="3912" y="948"/>
                </a:lnTo>
                <a:lnTo>
                  <a:pt x="3934" y="886"/>
                </a:lnTo>
                <a:lnTo>
                  <a:pt x="3954" y="823"/>
                </a:lnTo>
                <a:lnTo>
                  <a:pt x="3970" y="762"/>
                </a:lnTo>
                <a:lnTo>
                  <a:pt x="3985" y="703"/>
                </a:lnTo>
                <a:lnTo>
                  <a:pt x="3995" y="646"/>
                </a:lnTo>
                <a:lnTo>
                  <a:pt x="4004" y="593"/>
                </a:lnTo>
                <a:lnTo>
                  <a:pt x="4012" y="543"/>
                </a:lnTo>
                <a:lnTo>
                  <a:pt x="4018" y="498"/>
                </a:lnTo>
                <a:lnTo>
                  <a:pt x="3437" y="498"/>
                </a:lnTo>
                <a:close/>
                <a:moveTo>
                  <a:pt x="292" y="498"/>
                </a:moveTo>
                <a:lnTo>
                  <a:pt x="297" y="543"/>
                </a:lnTo>
                <a:lnTo>
                  <a:pt x="305" y="593"/>
                </a:lnTo>
                <a:lnTo>
                  <a:pt x="314" y="646"/>
                </a:lnTo>
                <a:lnTo>
                  <a:pt x="325" y="703"/>
                </a:lnTo>
                <a:lnTo>
                  <a:pt x="339" y="762"/>
                </a:lnTo>
                <a:lnTo>
                  <a:pt x="355" y="823"/>
                </a:lnTo>
                <a:lnTo>
                  <a:pt x="375" y="886"/>
                </a:lnTo>
                <a:lnTo>
                  <a:pt x="397" y="948"/>
                </a:lnTo>
                <a:lnTo>
                  <a:pt x="424" y="1011"/>
                </a:lnTo>
                <a:lnTo>
                  <a:pt x="453" y="1074"/>
                </a:lnTo>
                <a:lnTo>
                  <a:pt x="486" y="1135"/>
                </a:lnTo>
                <a:lnTo>
                  <a:pt x="522" y="1194"/>
                </a:lnTo>
                <a:lnTo>
                  <a:pt x="565" y="1251"/>
                </a:lnTo>
                <a:lnTo>
                  <a:pt x="611" y="1303"/>
                </a:lnTo>
                <a:lnTo>
                  <a:pt x="662" y="1352"/>
                </a:lnTo>
                <a:lnTo>
                  <a:pt x="714" y="1394"/>
                </a:lnTo>
                <a:lnTo>
                  <a:pt x="768" y="1430"/>
                </a:lnTo>
                <a:lnTo>
                  <a:pt x="826" y="1462"/>
                </a:lnTo>
                <a:lnTo>
                  <a:pt x="888" y="1488"/>
                </a:lnTo>
                <a:lnTo>
                  <a:pt x="951" y="1509"/>
                </a:lnTo>
                <a:lnTo>
                  <a:pt x="1019" y="1523"/>
                </a:lnTo>
                <a:lnTo>
                  <a:pt x="1090" y="1535"/>
                </a:lnTo>
                <a:lnTo>
                  <a:pt x="1162" y="1541"/>
                </a:lnTo>
                <a:lnTo>
                  <a:pt x="1124" y="1464"/>
                </a:lnTo>
                <a:lnTo>
                  <a:pt x="1086" y="1386"/>
                </a:lnTo>
                <a:lnTo>
                  <a:pt x="1045" y="1288"/>
                </a:lnTo>
                <a:lnTo>
                  <a:pt x="1008" y="1188"/>
                </a:lnTo>
                <a:lnTo>
                  <a:pt x="976" y="1086"/>
                </a:lnTo>
                <a:lnTo>
                  <a:pt x="950" y="983"/>
                </a:lnTo>
                <a:lnTo>
                  <a:pt x="928" y="882"/>
                </a:lnTo>
                <a:lnTo>
                  <a:pt x="909" y="782"/>
                </a:lnTo>
                <a:lnTo>
                  <a:pt x="893" y="684"/>
                </a:lnTo>
                <a:lnTo>
                  <a:pt x="881" y="589"/>
                </a:lnTo>
                <a:lnTo>
                  <a:pt x="872" y="498"/>
                </a:lnTo>
                <a:lnTo>
                  <a:pt x="292" y="498"/>
                </a:lnTo>
                <a:close/>
                <a:moveTo>
                  <a:pt x="2148" y="0"/>
                </a:moveTo>
                <a:lnTo>
                  <a:pt x="2161" y="0"/>
                </a:lnTo>
                <a:lnTo>
                  <a:pt x="3452" y="0"/>
                </a:lnTo>
                <a:lnTo>
                  <a:pt x="3452" y="4"/>
                </a:lnTo>
                <a:lnTo>
                  <a:pt x="3453" y="16"/>
                </a:lnTo>
                <a:lnTo>
                  <a:pt x="3453" y="35"/>
                </a:lnTo>
                <a:lnTo>
                  <a:pt x="3454" y="60"/>
                </a:lnTo>
                <a:lnTo>
                  <a:pt x="3454" y="90"/>
                </a:lnTo>
                <a:lnTo>
                  <a:pt x="3454" y="127"/>
                </a:lnTo>
                <a:lnTo>
                  <a:pt x="3454" y="169"/>
                </a:lnTo>
                <a:lnTo>
                  <a:pt x="3454" y="217"/>
                </a:lnTo>
                <a:lnTo>
                  <a:pt x="4309" y="217"/>
                </a:lnTo>
                <a:lnTo>
                  <a:pt x="4309" y="358"/>
                </a:lnTo>
                <a:lnTo>
                  <a:pt x="4309" y="367"/>
                </a:lnTo>
                <a:lnTo>
                  <a:pt x="4309" y="384"/>
                </a:lnTo>
                <a:lnTo>
                  <a:pt x="4308" y="409"/>
                </a:lnTo>
                <a:lnTo>
                  <a:pt x="4305" y="441"/>
                </a:lnTo>
                <a:lnTo>
                  <a:pt x="4303" y="479"/>
                </a:lnTo>
                <a:lnTo>
                  <a:pt x="4299" y="524"/>
                </a:lnTo>
                <a:lnTo>
                  <a:pt x="4293" y="574"/>
                </a:lnTo>
                <a:lnTo>
                  <a:pt x="4285" y="629"/>
                </a:lnTo>
                <a:lnTo>
                  <a:pt x="4275" y="688"/>
                </a:lnTo>
                <a:lnTo>
                  <a:pt x="4263" y="751"/>
                </a:lnTo>
                <a:lnTo>
                  <a:pt x="4247" y="816"/>
                </a:lnTo>
                <a:lnTo>
                  <a:pt x="4230" y="885"/>
                </a:lnTo>
                <a:lnTo>
                  <a:pt x="4209" y="954"/>
                </a:lnTo>
                <a:lnTo>
                  <a:pt x="4185" y="1025"/>
                </a:lnTo>
                <a:lnTo>
                  <a:pt x="4156" y="1097"/>
                </a:lnTo>
                <a:lnTo>
                  <a:pt x="4124" y="1168"/>
                </a:lnTo>
                <a:lnTo>
                  <a:pt x="4087" y="1239"/>
                </a:lnTo>
                <a:lnTo>
                  <a:pt x="4048" y="1309"/>
                </a:lnTo>
                <a:lnTo>
                  <a:pt x="4002" y="1376"/>
                </a:lnTo>
                <a:lnTo>
                  <a:pt x="3952" y="1442"/>
                </a:lnTo>
                <a:lnTo>
                  <a:pt x="3896" y="1504"/>
                </a:lnTo>
                <a:lnTo>
                  <a:pt x="3835" y="1563"/>
                </a:lnTo>
                <a:lnTo>
                  <a:pt x="3768" y="1617"/>
                </a:lnTo>
                <a:lnTo>
                  <a:pt x="3698" y="1666"/>
                </a:lnTo>
                <a:lnTo>
                  <a:pt x="3623" y="1707"/>
                </a:lnTo>
                <a:lnTo>
                  <a:pt x="3547" y="1742"/>
                </a:lnTo>
                <a:lnTo>
                  <a:pt x="3466" y="1771"/>
                </a:lnTo>
                <a:lnTo>
                  <a:pt x="3382" y="1794"/>
                </a:lnTo>
                <a:lnTo>
                  <a:pt x="3293" y="1809"/>
                </a:lnTo>
                <a:lnTo>
                  <a:pt x="3202" y="1820"/>
                </a:lnTo>
                <a:lnTo>
                  <a:pt x="3108" y="1823"/>
                </a:lnTo>
                <a:lnTo>
                  <a:pt x="3043" y="1821"/>
                </a:lnTo>
                <a:lnTo>
                  <a:pt x="2975" y="1817"/>
                </a:lnTo>
                <a:lnTo>
                  <a:pt x="2913" y="1898"/>
                </a:lnTo>
                <a:lnTo>
                  <a:pt x="2847" y="1971"/>
                </a:lnTo>
                <a:lnTo>
                  <a:pt x="2781" y="2039"/>
                </a:lnTo>
                <a:lnTo>
                  <a:pt x="2711" y="2101"/>
                </a:lnTo>
                <a:lnTo>
                  <a:pt x="2640" y="2155"/>
                </a:lnTo>
                <a:lnTo>
                  <a:pt x="2565" y="2201"/>
                </a:lnTo>
                <a:lnTo>
                  <a:pt x="2490" y="2242"/>
                </a:lnTo>
                <a:lnTo>
                  <a:pt x="2411" y="2274"/>
                </a:lnTo>
                <a:lnTo>
                  <a:pt x="2411" y="2892"/>
                </a:lnTo>
                <a:lnTo>
                  <a:pt x="3033" y="2892"/>
                </a:lnTo>
                <a:lnTo>
                  <a:pt x="3033" y="3280"/>
                </a:lnTo>
                <a:lnTo>
                  <a:pt x="3239" y="3280"/>
                </a:lnTo>
                <a:lnTo>
                  <a:pt x="3239" y="3497"/>
                </a:lnTo>
                <a:lnTo>
                  <a:pt x="1070" y="3497"/>
                </a:lnTo>
                <a:lnTo>
                  <a:pt x="1070" y="3280"/>
                </a:lnTo>
                <a:lnTo>
                  <a:pt x="1276" y="3280"/>
                </a:lnTo>
                <a:lnTo>
                  <a:pt x="1276" y="2892"/>
                </a:lnTo>
                <a:lnTo>
                  <a:pt x="1899" y="2892"/>
                </a:lnTo>
                <a:lnTo>
                  <a:pt x="1899" y="2274"/>
                </a:lnTo>
                <a:lnTo>
                  <a:pt x="1819" y="2242"/>
                </a:lnTo>
                <a:lnTo>
                  <a:pt x="1743" y="2201"/>
                </a:lnTo>
                <a:lnTo>
                  <a:pt x="1669" y="2155"/>
                </a:lnTo>
                <a:lnTo>
                  <a:pt x="1598" y="2101"/>
                </a:lnTo>
                <a:lnTo>
                  <a:pt x="1528" y="2039"/>
                </a:lnTo>
                <a:lnTo>
                  <a:pt x="1462" y="1971"/>
                </a:lnTo>
                <a:lnTo>
                  <a:pt x="1396" y="1898"/>
                </a:lnTo>
                <a:lnTo>
                  <a:pt x="1334" y="1817"/>
                </a:lnTo>
                <a:lnTo>
                  <a:pt x="1267" y="1821"/>
                </a:lnTo>
                <a:lnTo>
                  <a:pt x="1201" y="1823"/>
                </a:lnTo>
                <a:lnTo>
                  <a:pt x="1107" y="1820"/>
                </a:lnTo>
                <a:lnTo>
                  <a:pt x="1016" y="1809"/>
                </a:lnTo>
                <a:lnTo>
                  <a:pt x="928" y="1794"/>
                </a:lnTo>
                <a:lnTo>
                  <a:pt x="843" y="1771"/>
                </a:lnTo>
                <a:lnTo>
                  <a:pt x="763" y="1742"/>
                </a:lnTo>
                <a:lnTo>
                  <a:pt x="685" y="1707"/>
                </a:lnTo>
                <a:lnTo>
                  <a:pt x="611" y="1666"/>
                </a:lnTo>
                <a:lnTo>
                  <a:pt x="541" y="1617"/>
                </a:lnTo>
                <a:lnTo>
                  <a:pt x="474" y="1563"/>
                </a:lnTo>
                <a:lnTo>
                  <a:pt x="413" y="1504"/>
                </a:lnTo>
                <a:lnTo>
                  <a:pt x="358" y="1442"/>
                </a:lnTo>
                <a:lnTo>
                  <a:pt x="307" y="1376"/>
                </a:lnTo>
                <a:lnTo>
                  <a:pt x="261" y="1309"/>
                </a:lnTo>
                <a:lnTo>
                  <a:pt x="222" y="1239"/>
                </a:lnTo>
                <a:lnTo>
                  <a:pt x="185" y="1168"/>
                </a:lnTo>
                <a:lnTo>
                  <a:pt x="153" y="1097"/>
                </a:lnTo>
                <a:lnTo>
                  <a:pt x="124" y="1025"/>
                </a:lnTo>
                <a:lnTo>
                  <a:pt x="100" y="954"/>
                </a:lnTo>
                <a:lnTo>
                  <a:pt x="79" y="885"/>
                </a:lnTo>
                <a:lnTo>
                  <a:pt x="61" y="816"/>
                </a:lnTo>
                <a:lnTo>
                  <a:pt x="46" y="751"/>
                </a:lnTo>
                <a:lnTo>
                  <a:pt x="34" y="688"/>
                </a:lnTo>
                <a:lnTo>
                  <a:pt x="24" y="629"/>
                </a:lnTo>
                <a:lnTo>
                  <a:pt x="16" y="574"/>
                </a:lnTo>
                <a:lnTo>
                  <a:pt x="11" y="524"/>
                </a:lnTo>
                <a:lnTo>
                  <a:pt x="7" y="479"/>
                </a:lnTo>
                <a:lnTo>
                  <a:pt x="3" y="441"/>
                </a:lnTo>
                <a:lnTo>
                  <a:pt x="1" y="409"/>
                </a:lnTo>
                <a:lnTo>
                  <a:pt x="0" y="384"/>
                </a:lnTo>
                <a:lnTo>
                  <a:pt x="0" y="367"/>
                </a:lnTo>
                <a:lnTo>
                  <a:pt x="0" y="358"/>
                </a:lnTo>
                <a:lnTo>
                  <a:pt x="0" y="217"/>
                </a:lnTo>
                <a:lnTo>
                  <a:pt x="855" y="217"/>
                </a:lnTo>
                <a:lnTo>
                  <a:pt x="855" y="169"/>
                </a:lnTo>
                <a:lnTo>
                  <a:pt x="855" y="127"/>
                </a:lnTo>
                <a:lnTo>
                  <a:pt x="855" y="90"/>
                </a:lnTo>
                <a:lnTo>
                  <a:pt x="855" y="60"/>
                </a:lnTo>
                <a:lnTo>
                  <a:pt x="856" y="35"/>
                </a:lnTo>
                <a:lnTo>
                  <a:pt x="856" y="16"/>
                </a:lnTo>
                <a:lnTo>
                  <a:pt x="858" y="4"/>
                </a:lnTo>
                <a:lnTo>
                  <a:pt x="858" y="0"/>
                </a:lnTo>
                <a:lnTo>
                  <a:pt x="214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A80D7B-22CE-4D5F-6592-31B914A74C00}"/>
              </a:ext>
            </a:extLst>
          </p:cNvPr>
          <p:cNvSpPr txBox="1">
            <a:spLocks/>
          </p:cNvSpPr>
          <p:nvPr/>
        </p:nvSpPr>
        <p:spPr>
          <a:xfrm>
            <a:off x="84749" y="40089"/>
            <a:ext cx="7464156" cy="328590"/>
          </a:xfrm>
          <a:prstGeom prst="rect">
            <a:avLst/>
          </a:prstGeom>
        </p:spPr>
        <p:txBody>
          <a:bodyPr vert="horz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rgbClr val="1C7DDB"/>
                </a:solidFill>
                <a:latin typeface="Arial Black" panose="020B0A04020102020204" pitchFamily="34" charset="0"/>
              </a:rPr>
              <a:t>Exploratory Data Analysis Results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D14BD0-CBC1-AA66-4B0A-7EAFE68C9DBB}"/>
              </a:ext>
            </a:extLst>
          </p:cNvPr>
          <p:cNvGrpSpPr/>
          <p:nvPr/>
        </p:nvGrpSpPr>
        <p:grpSpPr>
          <a:xfrm>
            <a:off x="5668406" y="5746800"/>
            <a:ext cx="534185" cy="439956"/>
            <a:chOff x="3040063" y="2486025"/>
            <a:chExt cx="3779838" cy="3113087"/>
          </a:xfrm>
          <a:solidFill>
            <a:schemeClr val="bg1"/>
          </a:solidFill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7B7BA900-B0DF-6C4B-F171-DDBB8B04F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0063" y="2717800"/>
              <a:ext cx="3297238" cy="2881312"/>
            </a:xfrm>
            <a:custGeom>
              <a:avLst/>
              <a:gdLst>
                <a:gd name="T0" fmla="*/ 3216 w 4154"/>
                <a:gd name="T1" fmla="*/ 342 h 3630"/>
                <a:gd name="T2" fmla="*/ 4125 w 4154"/>
                <a:gd name="T3" fmla="*/ 1383 h 3630"/>
                <a:gd name="T4" fmla="*/ 3731 w 4154"/>
                <a:gd name="T5" fmla="*/ 2351 h 3630"/>
                <a:gd name="T6" fmla="*/ 3594 w 4154"/>
                <a:gd name="T7" fmla="*/ 2626 h 3630"/>
                <a:gd name="T8" fmla="*/ 3378 w 4154"/>
                <a:gd name="T9" fmla="*/ 2826 h 3630"/>
                <a:gd name="T10" fmla="*/ 3101 w 4154"/>
                <a:gd name="T11" fmla="*/ 3004 h 3630"/>
                <a:gd name="T12" fmla="*/ 2923 w 4154"/>
                <a:gd name="T13" fmla="*/ 3278 h 3630"/>
                <a:gd name="T14" fmla="*/ 2722 w 4154"/>
                <a:gd name="T15" fmla="*/ 3492 h 3630"/>
                <a:gd name="T16" fmla="*/ 2445 w 4154"/>
                <a:gd name="T17" fmla="*/ 3630 h 3630"/>
                <a:gd name="T18" fmla="*/ 1704 w 4154"/>
                <a:gd name="T19" fmla="*/ 3372 h 3630"/>
                <a:gd name="T20" fmla="*/ 1469 w 4154"/>
                <a:gd name="T21" fmla="*/ 3401 h 3630"/>
                <a:gd name="T22" fmla="*/ 1336 w 4154"/>
                <a:gd name="T23" fmla="*/ 3185 h 3630"/>
                <a:gd name="T24" fmla="*/ 1297 w 4154"/>
                <a:gd name="T25" fmla="*/ 3109 h 3630"/>
                <a:gd name="T26" fmla="*/ 1065 w 4154"/>
                <a:gd name="T27" fmla="*/ 3011 h 3630"/>
                <a:gd name="T28" fmla="*/ 1052 w 4154"/>
                <a:gd name="T29" fmla="*/ 2774 h 3630"/>
                <a:gd name="T30" fmla="*/ 875 w 4154"/>
                <a:gd name="T31" fmla="*/ 2790 h 3630"/>
                <a:gd name="T32" fmla="*/ 707 w 4154"/>
                <a:gd name="T33" fmla="*/ 2596 h 3630"/>
                <a:gd name="T34" fmla="*/ 700 w 4154"/>
                <a:gd name="T35" fmla="*/ 2473 h 3630"/>
                <a:gd name="T36" fmla="*/ 462 w 4154"/>
                <a:gd name="T37" fmla="*/ 2416 h 3630"/>
                <a:gd name="T38" fmla="*/ 405 w 4154"/>
                <a:gd name="T39" fmla="*/ 2180 h 3630"/>
                <a:gd name="T40" fmla="*/ 0 w 4154"/>
                <a:gd name="T41" fmla="*/ 1292 h 3630"/>
                <a:gd name="T42" fmla="*/ 124 w 4154"/>
                <a:gd name="T43" fmla="*/ 1196 h 3630"/>
                <a:gd name="T44" fmla="*/ 900 w 4154"/>
                <a:gd name="T45" fmla="*/ 1773 h 3630"/>
                <a:gd name="T46" fmla="*/ 1103 w 4154"/>
                <a:gd name="T47" fmla="*/ 1940 h 3630"/>
                <a:gd name="T48" fmla="*/ 1087 w 4154"/>
                <a:gd name="T49" fmla="*/ 2113 h 3630"/>
                <a:gd name="T50" fmla="*/ 1326 w 4154"/>
                <a:gd name="T51" fmla="*/ 2128 h 3630"/>
                <a:gd name="T52" fmla="*/ 1424 w 4154"/>
                <a:gd name="T53" fmla="*/ 2357 h 3630"/>
                <a:gd name="T54" fmla="*/ 1501 w 4154"/>
                <a:gd name="T55" fmla="*/ 2396 h 3630"/>
                <a:gd name="T56" fmla="*/ 1717 w 4154"/>
                <a:gd name="T57" fmla="*/ 2529 h 3630"/>
                <a:gd name="T58" fmla="*/ 1689 w 4154"/>
                <a:gd name="T59" fmla="*/ 2761 h 3630"/>
                <a:gd name="T60" fmla="*/ 1922 w 4154"/>
                <a:gd name="T61" fmla="*/ 2733 h 3630"/>
                <a:gd name="T62" fmla="*/ 2057 w 4154"/>
                <a:gd name="T63" fmla="*/ 2948 h 3630"/>
                <a:gd name="T64" fmla="*/ 2453 w 4154"/>
                <a:gd name="T65" fmla="*/ 3433 h 3630"/>
                <a:gd name="T66" fmla="*/ 2588 w 4154"/>
                <a:gd name="T67" fmla="*/ 3323 h 3630"/>
                <a:gd name="T68" fmla="*/ 2240 w 4154"/>
                <a:gd name="T69" fmla="*/ 2894 h 3630"/>
                <a:gd name="T70" fmla="*/ 2335 w 4154"/>
                <a:gd name="T71" fmla="*/ 2771 h 3630"/>
                <a:gd name="T72" fmla="*/ 2768 w 4154"/>
                <a:gd name="T73" fmla="*/ 3120 h 3630"/>
                <a:gd name="T74" fmla="*/ 2901 w 4154"/>
                <a:gd name="T75" fmla="*/ 3010 h 3630"/>
                <a:gd name="T76" fmla="*/ 2554 w 4154"/>
                <a:gd name="T77" fmla="*/ 2581 h 3630"/>
                <a:gd name="T78" fmla="*/ 2650 w 4154"/>
                <a:gd name="T79" fmla="*/ 2458 h 3630"/>
                <a:gd name="T80" fmla="*/ 3084 w 4154"/>
                <a:gd name="T81" fmla="*/ 2809 h 3630"/>
                <a:gd name="T82" fmla="*/ 3216 w 4154"/>
                <a:gd name="T83" fmla="*/ 2697 h 3630"/>
                <a:gd name="T84" fmla="*/ 2869 w 4154"/>
                <a:gd name="T85" fmla="*/ 2268 h 3630"/>
                <a:gd name="T86" fmla="*/ 2965 w 4154"/>
                <a:gd name="T87" fmla="*/ 2145 h 3630"/>
                <a:gd name="T88" fmla="*/ 3399 w 4154"/>
                <a:gd name="T89" fmla="*/ 2496 h 3630"/>
                <a:gd name="T90" fmla="*/ 3531 w 4154"/>
                <a:gd name="T91" fmla="*/ 2386 h 3630"/>
                <a:gd name="T92" fmla="*/ 3486 w 4154"/>
                <a:gd name="T93" fmla="*/ 2274 h 3630"/>
                <a:gd name="T94" fmla="*/ 3282 w 4154"/>
                <a:gd name="T95" fmla="*/ 2071 h 3630"/>
                <a:gd name="T96" fmla="*/ 2949 w 4154"/>
                <a:gd name="T97" fmla="*/ 1741 h 3630"/>
                <a:gd name="T98" fmla="*/ 2592 w 4154"/>
                <a:gd name="T99" fmla="*/ 1386 h 3630"/>
                <a:gd name="T100" fmla="*/ 2310 w 4154"/>
                <a:gd name="T101" fmla="*/ 1108 h 3630"/>
                <a:gd name="T102" fmla="*/ 2198 w 4154"/>
                <a:gd name="T103" fmla="*/ 1010 h 3630"/>
                <a:gd name="T104" fmla="*/ 2042 w 4154"/>
                <a:gd name="T105" fmla="*/ 1078 h 3630"/>
                <a:gd name="T106" fmla="*/ 1753 w 4154"/>
                <a:gd name="T107" fmla="*/ 1528 h 3630"/>
                <a:gd name="T108" fmla="*/ 1396 w 4154"/>
                <a:gd name="T109" fmla="*/ 1640 h 3630"/>
                <a:gd name="T110" fmla="*/ 1138 w 4154"/>
                <a:gd name="T111" fmla="*/ 1435 h 3630"/>
                <a:gd name="T112" fmla="*/ 1521 w 4154"/>
                <a:gd name="T113" fmla="*/ 291 h 3630"/>
                <a:gd name="T114" fmla="*/ 1656 w 4154"/>
                <a:gd name="T115" fmla="*/ 135 h 3630"/>
                <a:gd name="T116" fmla="*/ 1914 w 4154"/>
                <a:gd name="T117" fmla="*/ 14 h 3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54" h="3630">
                  <a:moveTo>
                    <a:pt x="2076" y="0"/>
                  </a:moveTo>
                  <a:lnTo>
                    <a:pt x="2135" y="4"/>
                  </a:lnTo>
                  <a:lnTo>
                    <a:pt x="2200" y="16"/>
                  </a:lnTo>
                  <a:lnTo>
                    <a:pt x="2267" y="33"/>
                  </a:lnTo>
                  <a:lnTo>
                    <a:pt x="3175" y="317"/>
                  </a:lnTo>
                  <a:lnTo>
                    <a:pt x="3197" y="327"/>
                  </a:lnTo>
                  <a:lnTo>
                    <a:pt x="3216" y="342"/>
                  </a:lnTo>
                  <a:lnTo>
                    <a:pt x="4125" y="1244"/>
                  </a:lnTo>
                  <a:lnTo>
                    <a:pt x="4141" y="1266"/>
                  </a:lnTo>
                  <a:lnTo>
                    <a:pt x="4151" y="1289"/>
                  </a:lnTo>
                  <a:lnTo>
                    <a:pt x="4154" y="1314"/>
                  </a:lnTo>
                  <a:lnTo>
                    <a:pt x="4151" y="1338"/>
                  </a:lnTo>
                  <a:lnTo>
                    <a:pt x="4141" y="1363"/>
                  </a:lnTo>
                  <a:lnTo>
                    <a:pt x="4125" y="1383"/>
                  </a:lnTo>
                  <a:lnTo>
                    <a:pt x="3496" y="2008"/>
                  </a:lnTo>
                  <a:lnTo>
                    <a:pt x="3649" y="2160"/>
                  </a:lnTo>
                  <a:lnTo>
                    <a:pt x="3679" y="2193"/>
                  </a:lnTo>
                  <a:lnTo>
                    <a:pt x="3701" y="2229"/>
                  </a:lnTo>
                  <a:lnTo>
                    <a:pt x="3717" y="2268"/>
                  </a:lnTo>
                  <a:lnTo>
                    <a:pt x="3727" y="2309"/>
                  </a:lnTo>
                  <a:lnTo>
                    <a:pt x="3731" y="2351"/>
                  </a:lnTo>
                  <a:lnTo>
                    <a:pt x="3730" y="2394"/>
                  </a:lnTo>
                  <a:lnTo>
                    <a:pt x="3722" y="2436"/>
                  </a:lnTo>
                  <a:lnTo>
                    <a:pt x="3709" y="2478"/>
                  </a:lnTo>
                  <a:lnTo>
                    <a:pt x="3689" y="2519"/>
                  </a:lnTo>
                  <a:lnTo>
                    <a:pt x="3664" y="2558"/>
                  </a:lnTo>
                  <a:lnTo>
                    <a:pt x="3632" y="2594"/>
                  </a:lnTo>
                  <a:lnTo>
                    <a:pt x="3594" y="2626"/>
                  </a:lnTo>
                  <a:lnTo>
                    <a:pt x="3552" y="2654"/>
                  </a:lnTo>
                  <a:lnTo>
                    <a:pt x="3508" y="2673"/>
                  </a:lnTo>
                  <a:lnTo>
                    <a:pt x="3463" y="2686"/>
                  </a:lnTo>
                  <a:lnTo>
                    <a:pt x="3416" y="2691"/>
                  </a:lnTo>
                  <a:lnTo>
                    <a:pt x="3410" y="2738"/>
                  </a:lnTo>
                  <a:lnTo>
                    <a:pt x="3397" y="2783"/>
                  </a:lnTo>
                  <a:lnTo>
                    <a:pt x="3378" y="2826"/>
                  </a:lnTo>
                  <a:lnTo>
                    <a:pt x="3350" y="2868"/>
                  </a:lnTo>
                  <a:lnTo>
                    <a:pt x="3317" y="2906"/>
                  </a:lnTo>
                  <a:lnTo>
                    <a:pt x="3279" y="2939"/>
                  </a:lnTo>
                  <a:lnTo>
                    <a:pt x="3237" y="2965"/>
                  </a:lnTo>
                  <a:lnTo>
                    <a:pt x="3193" y="2985"/>
                  </a:lnTo>
                  <a:lnTo>
                    <a:pt x="3148" y="2998"/>
                  </a:lnTo>
                  <a:lnTo>
                    <a:pt x="3101" y="3004"/>
                  </a:lnTo>
                  <a:lnTo>
                    <a:pt x="3095" y="3051"/>
                  </a:lnTo>
                  <a:lnTo>
                    <a:pt x="3082" y="3095"/>
                  </a:lnTo>
                  <a:lnTo>
                    <a:pt x="3063" y="3139"/>
                  </a:lnTo>
                  <a:lnTo>
                    <a:pt x="3035" y="3181"/>
                  </a:lnTo>
                  <a:lnTo>
                    <a:pt x="3003" y="3219"/>
                  </a:lnTo>
                  <a:lnTo>
                    <a:pt x="2964" y="3252"/>
                  </a:lnTo>
                  <a:lnTo>
                    <a:pt x="2923" y="3278"/>
                  </a:lnTo>
                  <a:lnTo>
                    <a:pt x="2878" y="3298"/>
                  </a:lnTo>
                  <a:lnTo>
                    <a:pt x="2833" y="3310"/>
                  </a:lnTo>
                  <a:lnTo>
                    <a:pt x="2786" y="3317"/>
                  </a:lnTo>
                  <a:lnTo>
                    <a:pt x="2780" y="3362"/>
                  </a:lnTo>
                  <a:lnTo>
                    <a:pt x="2767" y="3408"/>
                  </a:lnTo>
                  <a:lnTo>
                    <a:pt x="2748" y="3452"/>
                  </a:lnTo>
                  <a:lnTo>
                    <a:pt x="2722" y="3492"/>
                  </a:lnTo>
                  <a:lnTo>
                    <a:pt x="2688" y="3531"/>
                  </a:lnTo>
                  <a:lnTo>
                    <a:pt x="2652" y="3562"/>
                  </a:lnTo>
                  <a:lnTo>
                    <a:pt x="2614" y="3588"/>
                  </a:lnTo>
                  <a:lnTo>
                    <a:pt x="2573" y="3607"/>
                  </a:lnTo>
                  <a:lnTo>
                    <a:pt x="2531" y="3620"/>
                  </a:lnTo>
                  <a:lnTo>
                    <a:pt x="2487" y="3629"/>
                  </a:lnTo>
                  <a:lnTo>
                    <a:pt x="2445" y="3630"/>
                  </a:lnTo>
                  <a:lnTo>
                    <a:pt x="2402" y="3626"/>
                  </a:lnTo>
                  <a:lnTo>
                    <a:pt x="2360" y="3615"/>
                  </a:lnTo>
                  <a:lnTo>
                    <a:pt x="2321" y="3600"/>
                  </a:lnTo>
                  <a:lnTo>
                    <a:pt x="2284" y="3578"/>
                  </a:lnTo>
                  <a:lnTo>
                    <a:pt x="2251" y="3549"/>
                  </a:lnTo>
                  <a:lnTo>
                    <a:pt x="1887" y="3188"/>
                  </a:lnTo>
                  <a:lnTo>
                    <a:pt x="1704" y="3372"/>
                  </a:lnTo>
                  <a:lnTo>
                    <a:pt x="1676" y="3394"/>
                  </a:lnTo>
                  <a:lnTo>
                    <a:pt x="1644" y="3411"/>
                  </a:lnTo>
                  <a:lnTo>
                    <a:pt x="1612" y="3421"/>
                  </a:lnTo>
                  <a:lnTo>
                    <a:pt x="1575" y="3424"/>
                  </a:lnTo>
                  <a:lnTo>
                    <a:pt x="1540" y="3423"/>
                  </a:lnTo>
                  <a:lnTo>
                    <a:pt x="1504" y="3414"/>
                  </a:lnTo>
                  <a:lnTo>
                    <a:pt x="1469" y="3401"/>
                  </a:lnTo>
                  <a:lnTo>
                    <a:pt x="1437" y="3381"/>
                  </a:lnTo>
                  <a:lnTo>
                    <a:pt x="1406" y="3355"/>
                  </a:lnTo>
                  <a:lnTo>
                    <a:pt x="1380" y="3324"/>
                  </a:lnTo>
                  <a:lnTo>
                    <a:pt x="1359" y="3291"/>
                  </a:lnTo>
                  <a:lnTo>
                    <a:pt x="1346" y="3256"/>
                  </a:lnTo>
                  <a:lnTo>
                    <a:pt x="1338" y="3221"/>
                  </a:lnTo>
                  <a:lnTo>
                    <a:pt x="1336" y="3185"/>
                  </a:lnTo>
                  <a:lnTo>
                    <a:pt x="1339" y="3151"/>
                  </a:lnTo>
                  <a:lnTo>
                    <a:pt x="1349" y="3117"/>
                  </a:lnTo>
                  <a:lnTo>
                    <a:pt x="1365" y="3087"/>
                  </a:lnTo>
                  <a:lnTo>
                    <a:pt x="1389" y="3059"/>
                  </a:lnTo>
                  <a:lnTo>
                    <a:pt x="1361" y="3082"/>
                  </a:lnTo>
                  <a:lnTo>
                    <a:pt x="1330" y="3098"/>
                  </a:lnTo>
                  <a:lnTo>
                    <a:pt x="1297" y="3109"/>
                  </a:lnTo>
                  <a:lnTo>
                    <a:pt x="1262" y="3113"/>
                  </a:lnTo>
                  <a:lnTo>
                    <a:pt x="1225" y="3110"/>
                  </a:lnTo>
                  <a:lnTo>
                    <a:pt x="1190" y="3101"/>
                  </a:lnTo>
                  <a:lnTo>
                    <a:pt x="1155" y="3088"/>
                  </a:lnTo>
                  <a:lnTo>
                    <a:pt x="1122" y="3068"/>
                  </a:lnTo>
                  <a:lnTo>
                    <a:pt x="1091" y="3042"/>
                  </a:lnTo>
                  <a:lnTo>
                    <a:pt x="1065" y="3011"/>
                  </a:lnTo>
                  <a:lnTo>
                    <a:pt x="1044" y="2978"/>
                  </a:lnTo>
                  <a:lnTo>
                    <a:pt x="1031" y="2945"/>
                  </a:lnTo>
                  <a:lnTo>
                    <a:pt x="1022" y="2909"/>
                  </a:lnTo>
                  <a:lnTo>
                    <a:pt x="1021" y="2874"/>
                  </a:lnTo>
                  <a:lnTo>
                    <a:pt x="1024" y="2839"/>
                  </a:lnTo>
                  <a:lnTo>
                    <a:pt x="1034" y="2806"/>
                  </a:lnTo>
                  <a:lnTo>
                    <a:pt x="1052" y="2774"/>
                  </a:lnTo>
                  <a:lnTo>
                    <a:pt x="1074" y="2746"/>
                  </a:lnTo>
                  <a:lnTo>
                    <a:pt x="1046" y="2770"/>
                  </a:lnTo>
                  <a:lnTo>
                    <a:pt x="1015" y="2785"/>
                  </a:lnTo>
                  <a:lnTo>
                    <a:pt x="982" y="2796"/>
                  </a:lnTo>
                  <a:lnTo>
                    <a:pt x="947" y="2800"/>
                  </a:lnTo>
                  <a:lnTo>
                    <a:pt x="910" y="2797"/>
                  </a:lnTo>
                  <a:lnTo>
                    <a:pt x="875" y="2790"/>
                  </a:lnTo>
                  <a:lnTo>
                    <a:pt x="840" y="2775"/>
                  </a:lnTo>
                  <a:lnTo>
                    <a:pt x="807" y="2755"/>
                  </a:lnTo>
                  <a:lnTo>
                    <a:pt x="776" y="2729"/>
                  </a:lnTo>
                  <a:lnTo>
                    <a:pt x="750" y="2699"/>
                  </a:lnTo>
                  <a:lnTo>
                    <a:pt x="731" y="2667"/>
                  </a:lnTo>
                  <a:lnTo>
                    <a:pt x="716" y="2632"/>
                  </a:lnTo>
                  <a:lnTo>
                    <a:pt x="707" y="2596"/>
                  </a:lnTo>
                  <a:lnTo>
                    <a:pt x="706" y="2561"/>
                  </a:lnTo>
                  <a:lnTo>
                    <a:pt x="710" y="2526"/>
                  </a:lnTo>
                  <a:lnTo>
                    <a:pt x="721" y="2493"/>
                  </a:lnTo>
                  <a:lnTo>
                    <a:pt x="737" y="2461"/>
                  </a:lnTo>
                  <a:lnTo>
                    <a:pt x="758" y="2434"/>
                  </a:lnTo>
                  <a:lnTo>
                    <a:pt x="731" y="2457"/>
                  </a:lnTo>
                  <a:lnTo>
                    <a:pt x="700" y="2473"/>
                  </a:lnTo>
                  <a:lnTo>
                    <a:pt x="667" y="2483"/>
                  </a:lnTo>
                  <a:lnTo>
                    <a:pt x="632" y="2487"/>
                  </a:lnTo>
                  <a:lnTo>
                    <a:pt x="597" y="2484"/>
                  </a:lnTo>
                  <a:lnTo>
                    <a:pt x="560" y="2477"/>
                  </a:lnTo>
                  <a:lnTo>
                    <a:pt x="525" y="2462"/>
                  </a:lnTo>
                  <a:lnTo>
                    <a:pt x="492" y="2442"/>
                  </a:lnTo>
                  <a:lnTo>
                    <a:pt x="462" y="2416"/>
                  </a:lnTo>
                  <a:lnTo>
                    <a:pt x="436" y="2387"/>
                  </a:lnTo>
                  <a:lnTo>
                    <a:pt x="416" y="2354"/>
                  </a:lnTo>
                  <a:lnTo>
                    <a:pt x="401" y="2319"/>
                  </a:lnTo>
                  <a:lnTo>
                    <a:pt x="394" y="2283"/>
                  </a:lnTo>
                  <a:lnTo>
                    <a:pt x="391" y="2248"/>
                  </a:lnTo>
                  <a:lnTo>
                    <a:pt x="395" y="2213"/>
                  </a:lnTo>
                  <a:lnTo>
                    <a:pt x="405" y="2180"/>
                  </a:lnTo>
                  <a:lnTo>
                    <a:pt x="422" y="2150"/>
                  </a:lnTo>
                  <a:lnTo>
                    <a:pt x="445" y="2122"/>
                  </a:lnTo>
                  <a:lnTo>
                    <a:pt x="618" y="1948"/>
                  </a:lnTo>
                  <a:lnTo>
                    <a:pt x="29" y="1362"/>
                  </a:lnTo>
                  <a:lnTo>
                    <a:pt x="13" y="1341"/>
                  </a:lnTo>
                  <a:lnTo>
                    <a:pt x="3" y="1317"/>
                  </a:lnTo>
                  <a:lnTo>
                    <a:pt x="0" y="1292"/>
                  </a:lnTo>
                  <a:lnTo>
                    <a:pt x="3" y="1267"/>
                  </a:lnTo>
                  <a:lnTo>
                    <a:pt x="13" y="1244"/>
                  </a:lnTo>
                  <a:lnTo>
                    <a:pt x="29" y="1223"/>
                  </a:lnTo>
                  <a:lnTo>
                    <a:pt x="50" y="1207"/>
                  </a:lnTo>
                  <a:lnTo>
                    <a:pt x="73" y="1196"/>
                  </a:lnTo>
                  <a:lnTo>
                    <a:pt x="99" y="1194"/>
                  </a:lnTo>
                  <a:lnTo>
                    <a:pt x="124" y="1196"/>
                  </a:lnTo>
                  <a:lnTo>
                    <a:pt x="147" y="1207"/>
                  </a:lnTo>
                  <a:lnTo>
                    <a:pt x="169" y="1223"/>
                  </a:lnTo>
                  <a:lnTo>
                    <a:pt x="760" y="1811"/>
                  </a:lnTo>
                  <a:lnTo>
                    <a:pt x="792" y="1790"/>
                  </a:lnTo>
                  <a:lnTo>
                    <a:pt x="826" y="1777"/>
                  </a:lnTo>
                  <a:lnTo>
                    <a:pt x="862" y="1772"/>
                  </a:lnTo>
                  <a:lnTo>
                    <a:pt x="900" y="1773"/>
                  </a:lnTo>
                  <a:lnTo>
                    <a:pt x="938" y="1780"/>
                  </a:lnTo>
                  <a:lnTo>
                    <a:pt x="974" y="1793"/>
                  </a:lnTo>
                  <a:lnTo>
                    <a:pt x="1009" y="1814"/>
                  </a:lnTo>
                  <a:lnTo>
                    <a:pt x="1041" y="1841"/>
                  </a:lnTo>
                  <a:lnTo>
                    <a:pt x="1068" y="1871"/>
                  </a:lnTo>
                  <a:lnTo>
                    <a:pt x="1088" y="1905"/>
                  </a:lnTo>
                  <a:lnTo>
                    <a:pt x="1103" y="1940"/>
                  </a:lnTo>
                  <a:lnTo>
                    <a:pt x="1110" y="1974"/>
                  </a:lnTo>
                  <a:lnTo>
                    <a:pt x="1113" y="2011"/>
                  </a:lnTo>
                  <a:lnTo>
                    <a:pt x="1109" y="2045"/>
                  </a:lnTo>
                  <a:lnTo>
                    <a:pt x="1098" y="2079"/>
                  </a:lnTo>
                  <a:lnTo>
                    <a:pt x="1082" y="2109"/>
                  </a:lnTo>
                  <a:lnTo>
                    <a:pt x="1059" y="2137"/>
                  </a:lnTo>
                  <a:lnTo>
                    <a:pt x="1087" y="2113"/>
                  </a:lnTo>
                  <a:lnTo>
                    <a:pt x="1117" y="2097"/>
                  </a:lnTo>
                  <a:lnTo>
                    <a:pt x="1151" y="2087"/>
                  </a:lnTo>
                  <a:lnTo>
                    <a:pt x="1186" y="2083"/>
                  </a:lnTo>
                  <a:lnTo>
                    <a:pt x="1222" y="2086"/>
                  </a:lnTo>
                  <a:lnTo>
                    <a:pt x="1257" y="2093"/>
                  </a:lnTo>
                  <a:lnTo>
                    <a:pt x="1292" y="2108"/>
                  </a:lnTo>
                  <a:lnTo>
                    <a:pt x="1326" y="2128"/>
                  </a:lnTo>
                  <a:lnTo>
                    <a:pt x="1357" y="2154"/>
                  </a:lnTo>
                  <a:lnTo>
                    <a:pt x="1383" y="2184"/>
                  </a:lnTo>
                  <a:lnTo>
                    <a:pt x="1403" y="2216"/>
                  </a:lnTo>
                  <a:lnTo>
                    <a:pt x="1416" y="2251"/>
                  </a:lnTo>
                  <a:lnTo>
                    <a:pt x="1425" y="2287"/>
                  </a:lnTo>
                  <a:lnTo>
                    <a:pt x="1427" y="2322"/>
                  </a:lnTo>
                  <a:lnTo>
                    <a:pt x="1424" y="2357"/>
                  </a:lnTo>
                  <a:lnTo>
                    <a:pt x="1413" y="2390"/>
                  </a:lnTo>
                  <a:lnTo>
                    <a:pt x="1397" y="2422"/>
                  </a:lnTo>
                  <a:lnTo>
                    <a:pt x="1374" y="2449"/>
                  </a:lnTo>
                  <a:lnTo>
                    <a:pt x="1402" y="2426"/>
                  </a:lnTo>
                  <a:lnTo>
                    <a:pt x="1432" y="2410"/>
                  </a:lnTo>
                  <a:lnTo>
                    <a:pt x="1466" y="2400"/>
                  </a:lnTo>
                  <a:lnTo>
                    <a:pt x="1501" y="2396"/>
                  </a:lnTo>
                  <a:lnTo>
                    <a:pt x="1537" y="2399"/>
                  </a:lnTo>
                  <a:lnTo>
                    <a:pt x="1572" y="2406"/>
                  </a:lnTo>
                  <a:lnTo>
                    <a:pt x="1607" y="2420"/>
                  </a:lnTo>
                  <a:lnTo>
                    <a:pt x="1641" y="2441"/>
                  </a:lnTo>
                  <a:lnTo>
                    <a:pt x="1672" y="2465"/>
                  </a:lnTo>
                  <a:lnTo>
                    <a:pt x="1698" y="2496"/>
                  </a:lnTo>
                  <a:lnTo>
                    <a:pt x="1717" y="2529"/>
                  </a:lnTo>
                  <a:lnTo>
                    <a:pt x="1731" y="2564"/>
                  </a:lnTo>
                  <a:lnTo>
                    <a:pt x="1740" y="2599"/>
                  </a:lnTo>
                  <a:lnTo>
                    <a:pt x="1742" y="2635"/>
                  </a:lnTo>
                  <a:lnTo>
                    <a:pt x="1737" y="2670"/>
                  </a:lnTo>
                  <a:lnTo>
                    <a:pt x="1727" y="2703"/>
                  </a:lnTo>
                  <a:lnTo>
                    <a:pt x="1711" y="2733"/>
                  </a:lnTo>
                  <a:lnTo>
                    <a:pt x="1689" y="2761"/>
                  </a:lnTo>
                  <a:lnTo>
                    <a:pt x="1717" y="2739"/>
                  </a:lnTo>
                  <a:lnTo>
                    <a:pt x="1747" y="2723"/>
                  </a:lnTo>
                  <a:lnTo>
                    <a:pt x="1781" y="2713"/>
                  </a:lnTo>
                  <a:lnTo>
                    <a:pt x="1816" y="2709"/>
                  </a:lnTo>
                  <a:lnTo>
                    <a:pt x="1851" y="2710"/>
                  </a:lnTo>
                  <a:lnTo>
                    <a:pt x="1887" y="2719"/>
                  </a:lnTo>
                  <a:lnTo>
                    <a:pt x="1922" y="2733"/>
                  </a:lnTo>
                  <a:lnTo>
                    <a:pt x="1955" y="2752"/>
                  </a:lnTo>
                  <a:lnTo>
                    <a:pt x="1985" y="2778"/>
                  </a:lnTo>
                  <a:lnTo>
                    <a:pt x="2011" y="2809"/>
                  </a:lnTo>
                  <a:lnTo>
                    <a:pt x="2032" y="2842"/>
                  </a:lnTo>
                  <a:lnTo>
                    <a:pt x="2046" y="2877"/>
                  </a:lnTo>
                  <a:lnTo>
                    <a:pt x="2054" y="2912"/>
                  </a:lnTo>
                  <a:lnTo>
                    <a:pt x="2057" y="2948"/>
                  </a:lnTo>
                  <a:lnTo>
                    <a:pt x="2052" y="2982"/>
                  </a:lnTo>
                  <a:lnTo>
                    <a:pt x="2042" y="3016"/>
                  </a:lnTo>
                  <a:lnTo>
                    <a:pt x="2025" y="3046"/>
                  </a:lnTo>
                  <a:lnTo>
                    <a:pt x="2391" y="3410"/>
                  </a:lnTo>
                  <a:lnTo>
                    <a:pt x="2410" y="3423"/>
                  </a:lnTo>
                  <a:lnTo>
                    <a:pt x="2430" y="3432"/>
                  </a:lnTo>
                  <a:lnTo>
                    <a:pt x="2453" y="3433"/>
                  </a:lnTo>
                  <a:lnTo>
                    <a:pt x="2478" y="3430"/>
                  </a:lnTo>
                  <a:lnTo>
                    <a:pt x="2503" y="3423"/>
                  </a:lnTo>
                  <a:lnTo>
                    <a:pt x="2526" y="3410"/>
                  </a:lnTo>
                  <a:lnTo>
                    <a:pt x="2548" y="3392"/>
                  </a:lnTo>
                  <a:lnTo>
                    <a:pt x="2566" y="3371"/>
                  </a:lnTo>
                  <a:lnTo>
                    <a:pt x="2579" y="3348"/>
                  </a:lnTo>
                  <a:lnTo>
                    <a:pt x="2588" y="3323"/>
                  </a:lnTo>
                  <a:lnTo>
                    <a:pt x="2589" y="3298"/>
                  </a:lnTo>
                  <a:lnTo>
                    <a:pt x="2588" y="3275"/>
                  </a:lnTo>
                  <a:lnTo>
                    <a:pt x="2579" y="3253"/>
                  </a:lnTo>
                  <a:lnTo>
                    <a:pt x="2566" y="3236"/>
                  </a:lnTo>
                  <a:lnTo>
                    <a:pt x="2265" y="2938"/>
                  </a:lnTo>
                  <a:lnTo>
                    <a:pt x="2249" y="2917"/>
                  </a:lnTo>
                  <a:lnTo>
                    <a:pt x="2240" y="2894"/>
                  </a:lnTo>
                  <a:lnTo>
                    <a:pt x="2236" y="2868"/>
                  </a:lnTo>
                  <a:lnTo>
                    <a:pt x="2240" y="2843"/>
                  </a:lnTo>
                  <a:lnTo>
                    <a:pt x="2249" y="2820"/>
                  </a:lnTo>
                  <a:lnTo>
                    <a:pt x="2265" y="2799"/>
                  </a:lnTo>
                  <a:lnTo>
                    <a:pt x="2287" y="2783"/>
                  </a:lnTo>
                  <a:lnTo>
                    <a:pt x="2310" y="2774"/>
                  </a:lnTo>
                  <a:lnTo>
                    <a:pt x="2335" y="2771"/>
                  </a:lnTo>
                  <a:lnTo>
                    <a:pt x="2360" y="2774"/>
                  </a:lnTo>
                  <a:lnTo>
                    <a:pt x="2385" y="2783"/>
                  </a:lnTo>
                  <a:lnTo>
                    <a:pt x="2405" y="2799"/>
                  </a:lnTo>
                  <a:lnTo>
                    <a:pt x="2706" y="3097"/>
                  </a:lnTo>
                  <a:lnTo>
                    <a:pt x="2723" y="3110"/>
                  </a:lnTo>
                  <a:lnTo>
                    <a:pt x="2745" y="3119"/>
                  </a:lnTo>
                  <a:lnTo>
                    <a:pt x="2768" y="3120"/>
                  </a:lnTo>
                  <a:lnTo>
                    <a:pt x="2793" y="3119"/>
                  </a:lnTo>
                  <a:lnTo>
                    <a:pt x="2818" y="3110"/>
                  </a:lnTo>
                  <a:lnTo>
                    <a:pt x="2841" y="3097"/>
                  </a:lnTo>
                  <a:lnTo>
                    <a:pt x="2863" y="3080"/>
                  </a:lnTo>
                  <a:lnTo>
                    <a:pt x="2881" y="3058"/>
                  </a:lnTo>
                  <a:lnTo>
                    <a:pt x="2894" y="3035"/>
                  </a:lnTo>
                  <a:lnTo>
                    <a:pt x="2901" y="3010"/>
                  </a:lnTo>
                  <a:lnTo>
                    <a:pt x="2904" y="2985"/>
                  </a:lnTo>
                  <a:lnTo>
                    <a:pt x="2901" y="2962"/>
                  </a:lnTo>
                  <a:lnTo>
                    <a:pt x="2894" y="2942"/>
                  </a:lnTo>
                  <a:lnTo>
                    <a:pt x="2881" y="2923"/>
                  </a:lnTo>
                  <a:lnTo>
                    <a:pt x="2580" y="2626"/>
                  </a:lnTo>
                  <a:lnTo>
                    <a:pt x="2564" y="2604"/>
                  </a:lnTo>
                  <a:lnTo>
                    <a:pt x="2554" y="2581"/>
                  </a:lnTo>
                  <a:lnTo>
                    <a:pt x="2551" y="2555"/>
                  </a:lnTo>
                  <a:lnTo>
                    <a:pt x="2554" y="2531"/>
                  </a:lnTo>
                  <a:lnTo>
                    <a:pt x="2564" y="2507"/>
                  </a:lnTo>
                  <a:lnTo>
                    <a:pt x="2580" y="2487"/>
                  </a:lnTo>
                  <a:lnTo>
                    <a:pt x="2602" y="2471"/>
                  </a:lnTo>
                  <a:lnTo>
                    <a:pt x="2626" y="2461"/>
                  </a:lnTo>
                  <a:lnTo>
                    <a:pt x="2650" y="2458"/>
                  </a:lnTo>
                  <a:lnTo>
                    <a:pt x="2675" y="2461"/>
                  </a:lnTo>
                  <a:lnTo>
                    <a:pt x="2698" y="2471"/>
                  </a:lnTo>
                  <a:lnTo>
                    <a:pt x="2720" y="2487"/>
                  </a:lnTo>
                  <a:lnTo>
                    <a:pt x="3021" y="2784"/>
                  </a:lnTo>
                  <a:lnTo>
                    <a:pt x="3038" y="2797"/>
                  </a:lnTo>
                  <a:lnTo>
                    <a:pt x="3060" y="2806"/>
                  </a:lnTo>
                  <a:lnTo>
                    <a:pt x="3084" y="2809"/>
                  </a:lnTo>
                  <a:lnTo>
                    <a:pt x="3108" y="2806"/>
                  </a:lnTo>
                  <a:lnTo>
                    <a:pt x="3132" y="2797"/>
                  </a:lnTo>
                  <a:lnTo>
                    <a:pt x="3156" y="2785"/>
                  </a:lnTo>
                  <a:lnTo>
                    <a:pt x="3178" y="2767"/>
                  </a:lnTo>
                  <a:lnTo>
                    <a:pt x="3196" y="2745"/>
                  </a:lnTo>
                  <a:lnTo>
                    <a:pt x="3209" y="2722"/>
                  </a:lnTo>
                  <a:lnTo>
                    <a:pt x="3216" y="2697"/>
                  </a:lnTo>
                  <a:lnTo>
                    <a:pt x="3219" y="2674"/>
                  </a:lnTo>
                  <a:lnTo>
                    <a:pt x="3216" y="2651"/>
                  </a:lnTo>
                  <a:lnTo>
                    <a:pt x="3209" y="2629"/>
                  </a:lnTo>
                  <a:lnTo>
                    <a:pt x="3194" y="2610"/>
                  </a:lnTo>
                  <a:lnTo>
                    <a:pt x="2895" y="2313"/>
                  </a:lnTo>
                  <a:lnTo>
                    <a:pt x="2879" y="2292"/>
                  </a:lnTo>
                  <a:lnTo>
                    <a:pt x="2869" y="2268"/>
                  </a:lnTo>
                  <a:lnTo>
                    <a:pt x="2866" y="2244"/>
                  </a:lnTo>
                  <a:lnTo>
                    <a:pt x="2869" y="2219"/>
                  </a:lnTo>
                  <a:lnTo>
                    <a:pt x="2879" y="2194"/>
                  </a:lnTo>
                  <a:lnTo>
                    <a:pt x="2895" y="2174"/>
                  </a:lnTo>
                  <a:lnTo>
                    <a:pt x="2916" y="2158"/>
                  </a:lnTo>
                  <a:lnTo>
                    <a:pt x="2939" y="2148"/>
                  </a:lnTo>
                  <a:lnTo>
                    <a:pt x="2965" y="2145"/>
                  </a:lnTo>
                  <a:lnTo>
                    <a:pt x="2990" y="2148"/>
                  </a:lnTo>
                  <a:lnTo>
                    <a:pt x="3014" y="2158"/>
                  </a:lnTo>
                  <a:lnTo>
                    <a:pt x="3034" y="2174"/>
                  </a:lnTo>
                  <a:lnTo>
                    <a:pt x="3334" y="2471"/>
                  </a:lnTo>
                  <a:lnTo>
                    <a:pt x="3353" y="2486"/>
                  </a:lnTo>
                  <a:lnTo>
                    <a:pt x="3374" y="2493"/>
                  </a:lnTo>
                  <a:lnTo>
                    <a:pt x="3399" y="2496"/>
                  </a:lnTo>
                  <a:lnTo>
                    <a:pt x="3422" y="2493"/>
                  </a:lnTo>
                  <a:lnTo>
                    <a:pt x="3447" y="2486"/>
                  </a:lnTo>
                  <a:lnTo>
                    <a:pt x="3470" y="2473"/>
                  </a:lnTo>
                  <a:lnTo>
                    <a:pt x="3492" y="2455"/>
                  </a:lnTo>
                  <a:lnTo>
                    <a:pt x="3511" y="2434"/>
                  </a:lnTo>
                  <a:lnTo>
                    <a:pt x="3523" y="2409"/>
                  </a:lnTo>
                  <a:lnTo>
                    <a:pt x="3531" y="2386"/>
                  </a:lnTo>
                  <a:lnTo>
                    <a:pt x="3534" y="2361"/>
                  </a:lnTo>
                  <a:lnTo>
                    <a:pt x="3531" y="2338"/>
                  </a:lnTo>
                  <a:lnTo>
                    <a:pt x="3523" y="2316"/>
                  </a:lnTo>
                  <a:lnTo>
                    <a:pt x="3509" y="2299"/>
                  </a:lnTo>
                  <a:lnTo>
                    <a:pt x="3507" y="2296"/>
                  </a:lnTo>
                  <a:lnTo>
                    <a:pt x="3499" y="2287"/>
                  </a:lnTo>
                  <a:lnTo>
                    <a:pt x="3486" y="2274"/>
                  </a:lnTo>
                  <a:lnTo>
                    <a:pt x="3469" y="2257"/>
                  </a:lnTo>
                  <a:lnTo>
                    <a:pt x="3447" y="2235"/>
                  </a:lnTo>
                  <a:lnTo>
                    <a:pt x="3420" y="2209"/>
                  </a:lnTo>
                  <a:lnTo>
                    <a:pt x="3391" y="2180"/>
                  </a:lnTo>
                  <a:lnTo>
                    <a:pt x="3358" y="2147"/>
                  </a:lnTo>
                  <a:lnTo>
                    <a:pt x="3321" y="2110"/>
                  </a:lnTo>
                  <a:lnTo>
                    <a:pt x="3282" y="2071"/>
                  </a:lnTo>
                  <a:lnTo>
                    <a:pt x="3240" y="2029"/>
                  </a:lnTo>
                  <a:lnTo>
                    <a:pt x="3196" y="1986"/>
                  </a:lnTo>
                  <a:lnTo>
                    <a:pt x="3149" y="1940"/>
                  </a:lnTo>
                  <a:lnTo>
                    <a:pt x="3101" y="1892"/>
                  </a:lnTo>
                  <a:lnTo>
                    <a:pt x="3051" y="1843"/>
                  </a:lnTo>
                  <a:lnTo>
                    <a:pt x="3002" y="1792"/>
                  </a:lnTo>
                  <a:lnTo>
                    <a:pt x="2949" y="1741"/>
                  </a:lnTo>
                  <a:lnTo>
                    <a:pt x="2898" y="1689"/>
                  </a:lnTo>
                  <a:lnTo>
                    <a:pt x="2846" y="1638"/>
                  </a:lnTo>
                  <a:lnTo>
                    <a:pt x="2795" y="1586"/>
                  </a:lnTo>
                  <a:lnTo>
                    <a:pt x="2742" y="1535"/>
                  </a:lnTo>
                  <a:lnTo>
                    <a:pt x="2691" y="1485"/>
                  </a:lnTo>
                  <a:lnTo>
                    <a:pt x="2642" y="1434"/>
                  </a:lnTo>
                  <a:lnTo>
                    <a:pt x="2592" y="1386"/>
                  </a:lnTo>
                  <a:lnTo>
                    <a:pt x="2545" y="1340"/>
                  </a:lnTo>
                  <a:lnTo>
                    <a:pt x="2500" y="1295"/>
                  </a:lnTo>
                  <a:lnTo>
                    <a:pt x="2456" y="1252"/>
                  </a:lnTo>
                  <a:lnTo>
                    <a:pt x="2415" y="1211"/>
                  </a:lnTo>
                  <a:lnTo>
                    <a:pt x="2378" y="1173"/>
                  </a:lnTo>
                  <a:lnTo>
                    <a:pt x="2343" y="1140"/>
                  </a:lnTo>
                  <a:lnTo>
                    <a:pt x="2310" y="1108"/>
                  </a:lnTo>
                  <a:lnTo>
                    <a:pt x="2283" y="1081"/>
                  </a:lnTo>
                  <a:lnTo>
                    <a:pt x="2258" y="1057"/>
                  </a:lnTo>
                  <a:lnTo>
                    <a:pt x="2238" y="1037"/>
                  </a:lnTo>
                  <a:lnTo>
                    <a:pt x="2230" y="1031"/>
                  </a:lnTo>
                  <a:lnTo>
                    <a:pt x="2221" y="1023"/>
                  </a:lnTo>
                  <a:lnTo>
                    <a:pt x="2211" y="1017"/>
                  </a:lnTo>
                  <a:lnTo>
                    <a:pt x="2198" y="1010"/>
                  </a:lnTo>
                  <a:lnTo>
                    <a:pt x="2184" y="1007"/>
                  </a:lnTo>
                  <a:lnTo>
                    <a:pt x="2166" y="1005"/>
                  </a:lnTo>
                  <a:lnTo>
                    <a:pt x="2146" y="1008"/>
                  </a:lnTo>
                  <a:lnTo>
                    <a:pt x="2124" y="1017"/>
                  </a:lnTo>
                  <a:lnTo>
                    <a:pt x="2099" y="1030"/>
                  </a:lnTo>
                  <a:lnTo>
                    <a:pt x="2073" y="1050"/>
                  </a:lnTo>
                  <a:lnTo>
                    <a:pt x="2042" y="1078"/>
                  </a:lnTo>
                  <a:lnTo>
                    <a:pt x="2009" y="1114"/>
                  </a:lnTo>
                  <a:lnTo>
                    <a:pt x="1978" y="1154"/>
                  </a:lnTo>
                  <a:lnTo>
                    <a:pt x="1953" y="1196"/>
                  </a:lnTo>
                  <a:lnTo>
                    <a:pt x="1816" y="1447"/>
                  </a:lnTo>
                  <a:lnTo>
                    <a:pt x="1800" y="1473"/>
                  </a:lnTo>
                  <a:lnTo>
                    <a:pt x="1780" y="1501"/>
                  </a:lnTo>
                  <a:lnTo>
                    <a:pt x="1753" y="1528"/>
                  </a:lnTo>
                  <a:lnTo>
                    <a:pt x="1708" y="1567"/>
                  </a:lnTo>
                  <a:lnTo>
                    <a:pt x="1660" y="1599"/>
                  </a:lnTo>
                  <a:lnTo>
                    <a:pt x="1609" y="1624"/>
                  </a:lnTo>
                  <a:lnTo>
                    <a:pt x="1558" y="1640"/>
                  </a:lnTo>
                  <a:lnTo>
                    <a:pt x="1504" y="1648"/>
                  </a:lnTo>
                  <a:lnTo>
                    <a:pt x="1450" y="1648"/>
                  </a:lnTo>
                  <a:lnTo>
                    <a:pt x="1396" y="1640"/>
                  </a:lnTo>
                  <a:lnTo>
                    <a:pt x="1349" y="1625"/>
                  </a:lnTo>
                  <a:lnTo>
                    <a:pt x="1305" y="1605"/>
                  </a:lnTo>
                  <a:lnTo>
                    <a:pt x="1263" y="1580"/>
                  </a:lnTo>
                  <a:lnTo>
                    <a:pt x="1227" y="1551"/>
                  </a:lnTo>
                  <a:lnTo>
                    <a:pt x="1192" y="1517"/>
                  </a:lnTo>
                  <a:lnTo>
                    <a:pt x="1163" y="1477"/>
                  </a:lnTo>
                  <a:lnTo>
                    <a:pt x="1138" y="1435"/>
                  </a:lnTo>
                  <a:lnTo>
                    <a:pt x="1122" y="1401"/>
                  </a:lnTo>
                  <a:lnTo>
                    <a:pt x="1111" y="1364"/>
                  </a:lnTo>
                  <a:lnTo>
                    <a:pt x="1104" y="1330"/>
                  </a:lnTo>
                  <a:lnTo>
                    <a:pt x="1104" y="1298"/>
                  </a:lnTo>
                  <a:lnTo>
                    <a:pt x="1107" y="1266"/>
                  </a:lnTo>
                  <a:lnTo>
                    <a:pt x="1117" y="1238"/>
                  </a:lnTo>
                  <a:lnTo>
                    <a:pt x="1521" y="291"/>
                  </a:lnTo>
                  <a:lnTo>
                    <a:pt x="1536" y="265"/>
                  </a:lnTo>
                  <a:lnTo>
                    <a:pt x="1553" y="238"/>
                  </a:lnTo>
                  <a:lnTo>
                    <a:pt x="1575" y="210"/>
                  </a:lnTo>
                  <a:lnTo>
                    <a:pt x="1602" y="181"/>
                  </a:lnTo>
                  <a:lnTo>
                    <a:pt x="1616" y="168"/>
                  </a:lnTo>
                  <a:lnTo>
                    <a:pt x="1634" y="152"/>
                  </a:lnTo>
                  <a:lnTo>
                    <a:pt x="1656" y="135"/>
                  </a:lnTo>
                  <a:lnTo>
                    <a:pt x="1682" y="116"/>
                  </a:lnTo>
                  <a:lnTo>
                    <a:pt x="1711" y="96"/>
                  </a:lnTo>
                  <a:lnTo>
                    <a:pt x="1745" y="77"/>
                  </a:lnTo>
                  <a:lnTo>
                    <a:pt x="1781" y="58"/>
                  </a:lnTo>
                  <a:lnTo>
                    <a:pt x="1822" y="41"/>
                  </a:lnTo>
                  <a:lnTo>
                    <a:pt x="1866" y="26"/>
                  </a:lnTo>
                  <a:lnTo>
                    <a:pt x="1914" y="14"/>
                  </a:lnTo>
                  <a:lnTo>
                    <a:pt x="1963" y="4"/>
                  </a:lnTo>
                  <a:lnTo>
                    <a:pt x="2019" y="0"/>
                  </a:lnTo>
                  <a:lnTo>
                    <a:pt x="20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4D59B510-1C0D-953D-3FEA-722F58E76B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9913" y="2486025"/>
              <a:ext cx="1169988" cy="1163637"/>
            </a:xfrm>
            <a:custGeom>
              <a:avLst/>
              <a:gdLst>
                <a:gd name="T0" fmla="*/ 960 w 1474"/>
                <a:gd name="T1" fmla="*/ 938 h 1464"/>
                <a:gd name="T2" fmla="*/ 895 w 1474"/>
                <a:gd name="T3" fmla="*/ 970 h 1464"/>
                <a:gd name="T4" fmla="*/ 850 w 1474"/>
                <a:gd name="T5" fmla="*/ 1025 h 1464"/>
                <a:gd name="T6" fmla="*/ 834 w 1474"/>
                <a:gd name="T7" fmla="*/ 1095 h 1464"/>
                <a:gd name="T8" fmla="*/ 850 w 1474"/>
                <a:gd name="T9" fmla="*/ 1167 h 1464"/>
                <a:gd name="T10" fmla="*/ 895 w 1474"/>
                <a:gd name="T11" fmla="*/ 1221 h 1464"/>
                <a:gd name="T12" fmla="*/ 960 w 1474"/>
                <a:gd name="T13" fmla="*/ 1253 h 1464"/>
                <a:gd name="T14" fmla="*/ 1034 w 1474"/>
                <a:gd name="T15" fmla="*/ 1253 h 1464"/>
                <a:gd name="T16" fmla="*/ 1098 w 1474"/>
                <a:gd name="T17" fmla="*/ 1221 h 1464"/>
                <a:gd name="T18" fmla="*/ 1143 w 1474"/>
                <a:gd name="T19" fmla="*/ 1166 h 1464"/>
                <a:gd name="T20" fmla="*/ 1159 w 1474"/>
                <a:gd name="T21" fmla="*/ 1095 h 1464"/>
                <a:gd name="T22" fmla="*/ 1143 w 1474"/>
                <a:gd name="T23" fmla="*/ 1025 h 1464"/>
                <a:gd name="T24" fmla="*/ 1098 w 1474"/>
                <a:gd name="T25" fmla="*/ 970 h 1464"/>
                <a:gd name="T26" fmla="*/ 1034 w 1474"/>
                <a:gd name="T27" fmla="*/ 938 h 1464"/>
                <a:gd name="T28" fmla="*/ 493 w 1474"/>
                <a:gd name="T29" fmla="*/ 0 h 1464"/>
                <a:gd name="T30" fmla="*/ 558 w 1474"/>
                <a:gd name="T31" fmla="*/ 17 h 1464"/>
                <a:gd name="T32" fmla="*/ 617 w 1474"/>
                <a:gd name="T33" fmla="*/ 56 h 1464"/>
                <a:gd name="T34" fmla="*/ 1439 w 1474"/>
                <a:gd name="T35" fmla="*/ 879 h 1464"/>
                <a:gd name="T36" fmla="*/ 1469 w 1474"/>
                <a:gd name="T37" fmla="*/ 941 h 1464"/>
                <a:gd name="T38" fmla="*/ 1474 w 1474"/>
                <a:gd name="T39" fmla="*/ 1008 h 1464"/>
                <a:gd name="T40" fmla="*/ 1457 w 1474"/>
                <a:gd name="T41" fmla="*/ 1073 h 1464"/>
                <a:gd name="T42" fmla="*/ 1418 w 1474"/>
                <a:gd name="T43" fmla="*/ 1130 h 1464"/>
                <a:gd name="T44" fmla="*/ 1110 w 1474"/>
                <a:gd name="T45" fmla="*/ 1431 h 1464"/>
                <a:gd name="T46" fmla="*/ 1047 w 1474"/>
                <a:gd name="T47" fmla="*/ 1459 h 1464"/>
                <a:gd name="T48" fmla="*/ 980 w 1474"/>
                <a:gd name="T49" fmla="*/ 1464 h 1464"/>
                <a:gd name="T50" fmla="*/ 914 w 1474"/>
                <a:gd name="T51" fmla="*/ 1447 h 1464"/>
                <a:gd name="T52" fmla="*/ 857 w 1474"/>
                <a:gd name="T53" fmla="*/ 1408 h 1464"/>
                <a:gd name="T54" fmla="*/ 33 w 1474"/>
                <a:gd name="T55" fmla="*/ 585 h 1464"/>
                <a:gd name="T56" fmla="*/ 6 w 1474"/>
                <a:gd name="T57" fmla="*/ 524 h 1464"/>
                <a:gd name="T58" fmla="*/ 0 w 1474"/>
                <a:gd name="T59" fmla="*/ 458 h 1464"/>
                <a:gd name="T60" fmla="*/ 16 w 1474"/>
                <a:gd name="T61" fmla="*/ 392 h 1464"/>
                <a:gd name="T62" fmla="*/ 57 w 1474"/>
                <a:gd name="T63" fmla="*/ 334 h 1464"/>
                <a:gd name="T64" fmla="*/ 364 w 1474"/>
                <a:gd name="T65" fmla="*/ 35 h 1464"/>
                <a:gd name="T66" fmla="*/ 426 w 1474"/>
                <a:gd name="T67" fmla="*/ 6 h 1464"/>
                <a:gd name="T68" fmla="*/ 493 w 1474"/>
                <a:gd name="T69" fmla="*/ 0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74" h="1464">
                  <a:moveTo>
                    <a:pt x="997" y="934"/>
                  </a:moveTo>
                  <a:lnTo>
                    <a:pt x="960" y="938"/>
                  </a:lnTo>
                  <a:lnTo>
                    <a:pt x="926" y="950"/>
                  </a:lnTo>
                  <a:lnTo>
                    <a:pt x="895" y="970"/>
                  </a:lnTo>
                  <a:lnTo>
                    <a:pt x="871" y="995"/>
                  </a:lnTo>
                  <a:lnTo>
                    <a:pt x="850" y="1025"/>
                  </a:lnTo>
                  <a:lnTo>
                    <a:pt x="838" y="1059"/>
                  </a:lnTo>
                  <a:lnTo>
                    <a:pt x="834" y="1095"/>
                  </a:lnTo>
                  <a:lnTo>
                    <a:pt x="838" y="1133"/>
                  </a:lnTo>
                  <a:lnTo>
                    <a:pt x="850" y="1167"/>
                  </a:lnTo>
                  <a:lnTo>
                    <a:pt x="871" y="1196"/>
                  </a:lnTo>
                  <a:lnTo>
                    <a:pt x="895" y="1221"/>
                  </a:lnTo>
                  <a:lnTo>
                    <a:pt x="926" y="1240"/>
                  </a:lnTo>
                  <a:lnTo>
                    <a:pt x="960" y="1253"/>
                  </a:lnTo>
                  <a:lnTo>
                    <a:pt x="997" y="1257"/>
                  </a:lnTo>
                  <a:lnTo>
                    <a:pt x="1034" y="1253"/>
                  </a:lnTo>
                  <a:lnTo>
                    <a:pt x="1069" y="1240"/>
                  </a:lnTo>
                  <a:lnTo>
                    <a:pt x="1098" y="1221"/>
                  </a:lnTo>
                  <a:lnTo>
                    <a:pt x="1123" y="1196"/>
                  </a:lnTo>
                  <a:lnTo>
                    <a:pt x="1143" y="1166"/>
                  </a:lnTo>
                  <a:lnTo>
                    <a:pt x="1155" y="1133"/>
                  </a:lnTo>
                  <a:lnTo>
                    <a:pt x="1159" y="1095"/>
                  </a:lnTo>
                  <a:lnTo>
                    <a:pt x="1155" y="1059"/>
                  </a:lnTo>
                  <a:lnTo>
                    <a:pt x="1143" y="1025"/>
                  </a:lnTo>
                  <a:lnTo>
                    <a:pt x="1123" y="995"/>
                  </a:lnTo>
                  <a:lnTo>
                    <a:pt x="1098" y="970"/>
                  </a:lnTo>
                  <a:lnTo>
                    <a:pt x="1069" y="950"/>
                  </a:lnTo>
                  <a:lnTo>
                    <a:pt x="1034" y="938"/>
                  </a:lnTo>
                  <a:lnTo>
                    <a:pt x="997" y="934"/>
                  </a:lnTo>
                  <a:close/>
                  <a:moveTo>
                    <a:pt x="493" y="0"/>
                  </a:moveTo>
                  <a:lnTo>
                    <a:pt x="526" y="6"/>
                  </a:lnTo>
                  <a:lnTo>
                    <a:pt x="558" y="17"/>
                  </a:lnTo>
                  <a:lnTo>
                    <a:pt x="589" y="35"/>
                  </a:lnTo>
                  <a:lnTo>
                    <a:pt x="617" y="56"/>
                  </a:lnTo>
                  <a:lnTo>
                    <a:pt x="1418" y="852"/>
                  </a:lnTo>
                  <a:lnTo>
                    <a:pt x="1439" y="879"/>
                  </a:lnTo>
                  <a:lnTo>
                    <a:pt x="1457" y="910"/>
                  </a:lnTo>
                  <a:lnTo>
                    <a:pt x="1469" y="941"/>
                  </a:lnTo>
                  <a:lnTo>
                    <a:pt x="1474" y="975"/>
                  </a:lnTo>
                  <a:lnTo>
                    <a:pt x="1474" y="1008"/>
                  </a:lnTo>
                  <a:lnTo>
                    <a:pt x="1469" y="1041"/>
                  </a:lnTo>
                  <a:lnTo>
                    <a:pt x="1457" y="1073"/>
                  </a:lnTo>
                  <a:lnTo>
                    <a:pt x="1439" y="1102"/>
                  </a:lnTo>
                  <a:lnTo>
                    <a:pt x="1418" y="1130"/>
                  </a:lnTo>
                  <a:lnTo>
                    <a:pt x="1137" y="1408"/>
                  </a:lnTo>
                  <a:lnTo>
                    <a:pt x="1110" y="1431"/>
                  </a:lnTo>
                  <a:lnTo>
                    <a:pt x="1079" y="1447"/>
                  </a:lnTo>
                  <a:lnTo>
                    <a:pt x="1047" y="1459"/>
                  </a:lnTo>
                  <a:lnTo>
                    <a:pt x="1013" y="1464"/>
                  </a:lnTo>
                  <a:lnTo>
                    <a:pt x="980" y="1464"/>
                  </a:lnTo>
                  <a:lnTo>
                    <a:pt x="948" y="1459"/>
                  </a:lnTo>
                  <a:lnTo>
                    <a:pt x="914" y="1447"/>
                  </a:lnTo>
                  <a:lnTo>
                    <a:pt x="885" y="1431"/>
                  </a:lnTo>
                  <a:lnTo>
                    <a:pt x="857" y="1408"/>
                  </a:lnTo>
                  <a:lnTo>
                    <a:pt x="57" y="613"/>
                  </a:lnTo>
                  <a:lnTo>
                    <a:pt x="33" y="585"/>
                  </a:lnTo>
                  <a:lnTo>
                    <a:pt x="16" y="556"/>
                  </a:lnTo>
                  <a:lnTo>
                    <a:pt x="6" y="524"/>
                  </a:lnTo>
                  <a:lnTo>
                    <a:pt x="0" y="491"/>
                  </a:lnTo>
                  <a:lnTo>
                    <a:pt x="0" y="458"/>
                  </a:lnTo>
                  <a:lnTo>
                    <a:pt x="6" y="424"/>
                  </a:lnTo>
                  <a:lnTo>
                    <a:pt x="16" y="392"/>
                  </a:lnTo>
                  <a:lnTo>
                    <a:pt x="33" y="362"/>
                  </a:lnTo>
                  <a:lnTo>
                    <a:pt x="57" y="334"/>
                  </a:lnTo>
                  <a:lnTo>
                    <a:pt x="337" y="56"/>
                  </a:lnTo>
                  <a:lnTo>
                    <a:pt x="364" y="35"/>
                  </a:lnTo>
                  <a:lnTo>
                    <a:pt x="394" y="17"/>
                  </a:lnTo>
                  <a:lnTo>
                    <a:pt x="426" y="6"/>
                  </a:lnTo>
                  <a:lnTo>
                    <a:pt x="459" y="0"/>
                  </a:lnTo>
                  <a:lnTo>
                    <a:pt x="4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146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70601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GB" sz="1500" dirty="0">
                <a:solidFill>
                  <a:schemeClr val="tx1"/>
                </a:solidFill>
                <a:latin typeface="Abadi" panose="020B0604020104020204" pitchFamily="34" charset="0"/>
              </a:rPr>
              <a:t>Data Collection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Abadi" panose="020B0604020104020204" pitchFamily="34" charset="0"/>
              </a:rPr>
              <a:t>Collection data from spacexdata.com 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Abadi" panose="020B0604020104020204" pitchFamily="34" charset="0"/>
              </a:rPr>
              <a:t>Web Scraping from </a:t>
            </a:r>
            <a:r>
              <a:rPr lang="en-US" sz="1400" dirty="0">
                <a:latin typeface="Abadi" panose="020B0604020104020204" pitchFamily="34" charset="0"/>
                <a:hlinkClick r:id="rId4"/>
              </a:rPr>
              <a:t>List of Falcon 9 and Falcon Heavy launches (2010–2019) - Wikipedia</a:t>
            </a:r>
            <a:endParaRPr lang="en-GB" sz="14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500" dirty="0">
                <a:solidFill>
                  <a:schemeClr val="tx1"/>
                </a:solidFill>
                <a:latin typeface="Abadi" panose="020B0604020104020204" pitchFamily="34" charset="0"/>
              </a:rPr>
              <a:t>Data Wrangling 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Abadi" panose="020B0604020104020204" pitchFamily="34" charset="0"/>
              </a:rPr>
              <a:t>Scrubbing , Organizing the data into proper columns removing blank data and filling it with mean values.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Abadi" panose="020B0604020104020204" pitchFamily="34" charset="0"/>
              </a:rPr>
              <a:t>Hot encoding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500" dirty="0">
                <a:solidFill>
                  <a:schemeClr val="tx1"/>
                </a:solidFill>
                <a:latin typeface="Abadi" panose="020B0604020104020204" pitchFamily="34" charset="0"/>
              </a:rPr>
              <a:t>Exploratory Data Analysis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Abadi" panose="020B0604020104020204" pitchFamily="34" charset="0"/>
              </a:rPr>
              <a:t>Using SQL queries to manipulate and evaluate the SpaceX dataset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Abadi" panose="020B0604020104020204" pitchFamily="34" charset="0"/>
              </a:rPr>
              <a:t>Using Pandas and Matplotlib to visualize relationships between variables, and determine patterns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500" dirty="0">
                <a:solidFill>
                  <a:schemeClr val="tx1"/>
                </a:solidFill>
                <a:latin typeface="Abadi" panose="020B0604020104020204" pitchFamily="34" charset="0"/>
              </a:rPr>
              <a:t>Interactive Visual Analytics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Abadi" panose="020B0604020104020204" pitchFamily="34" charset="0"/>
              </a:rPr>
              <a:t>Geospatial analytics using Folium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Abadi" panose="020B0604020104020204" pitchFamily="34" charset="0"/>
              </a:rPr>
              <a:t>Creating an interactive dashboard using </a:t>
            </a:r>
            <a:r>
              <a:rPr lang="en-GB" sz="1400" dirty="0" err="1">
                <a:solidFill>
                  <a:schemeClr val="tx1"/>
                </a:solidFill>
                <a:latin typeface="Abadi" panose="020B0604020104020204" pitchFamily="34" charset="0"/>
              </a:rPr>
              <a:t>Plotly</a:t>
            </a:r>
            <a:r>
              <a:rPr lang="en-GB" sz="1400" dirty="0">
                <a:solidFill>
                  <a:schemeClr val="tx1"/>
                </a:solidFill>
                <a:latin typeface="Abadi" panose="020B0604020104020204" pitchFamily="34" charset="0"/>
              </a:rPr>
              <a:t> Dash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500" dirty="0">
                <a:solidFill>
                  <a:schemeClr val="tx1"/>
                </a:solidFill>
                <a:latin typeface="Abadi" panose="020B0604020104020204" pitchFamily="34" charset="0"/>
              </a:rPr>
              <a:t>Data Modelling and Evaluation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Abadi" panose="020B0604020104020204" pitchFamily="34" charset="0"/>
              </a:rPr>
              <a:t>Using Panda libraries to:</a:t>
            </a:r>
          </a:p>
          <a:p>
            <a:pPr marL="704850" lvl="2" indent="-342900"/>
            <a:r>
              <a:rPr lang="en-GB" sz="1400" dirty="0">
                <a:solidFill>
                  <a:schemeClr val="tx1"/>
                </a:solidFill>
                <a:latin typeface="Abadi" panose="020B0604020104020204" pitchFamily="34" charset="0"/>
              </a:rPr>
              <a:t>Pre-process (standardize) the data</a:t>
            </a:r>
          </a:p>
          <a:p>
            <a:pPr marL="704850" lvl="2" indent="-342900"/>
            <a:r>
              <a:rPr lang="en-GB" sz="1400" dirty="0">
                <a:solidFill>
                  <a:schemeClr val="tx1"/>
                </a:solidFill>
                <a:latin typeface="Abadi" panose="020B0604020104020204" pitchFamily="34" charset="0"/>
              </a:rPr>
              <a:t>Split , test and data using </a:t>
            </a:r>
            <a:r>
              <a:rPr lang="en-GB" sz="1400" dirty="0" err="1">
                <a:solidFill>
                  <a:schemeClr val="tx1"/>
                </a:solidFill>
                <a:latin typeface="Abadi" panose="020B0604020104020204" pitchFamily="34" charset="0"/>
              </a:rPr>
              <a:t>train_test_split</a:t>
            </a:r>
            <a:endParaRPr lang="en-GB" sz="14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marL="704850" lvl="2" indent="-342900"/>
            <a:r>
              <a:rPr lang="en-GB" sz="1400" dirty="0" err="1">
                <a:solidFill>
                  <a:schemeClr val="tx1"/>
                </a:solidFill>
                <a:latin typeface="Abadi" panose="020B0604020104020204" pitchFamily="34" charset="0"/>
              </a:rPr>
              <a:t>Usingdifferent</a:t>
            </a:r>
            <a:r>
              <a:rPr lang="en-GB" sz="1400" dirty="0">
                <a:solidFill>
                  <a:schemeClr val="tx1"/>
                </a:solidFill>
                <a:latin typeface="Abadi" panose="020B0604020104020204" pitchFamily="34" charset="0"/>
              </a:rPr>
              <a:t> classification models</a:t>
            </a:r>
          </a:p>
          <a:p>
            <a:pPr marL="704850" lvl="2" indent="-342900"/>
            <a:r>
              <a:rPr lang="en-GB" sz="1400" dirty="0">
                <a:solidFill>
                  <a:schemeClr val="tx1"/>
                </a:solidFill>
                <a:latin typeface="Abadi" panose="020B0604020104020204" pitchFamily="34" charset="0"/>
              </a:rPr>
              <a:t>Find hyperparameters using </a:t>
            </a:r>
            <a:r>
              <a:rPr lang="en-GB" sz="1400" dirty="0" err="1">
                <a:solidFill>
                  <a:schemeClr val="tx1"/>
                </a:solidFill>
                <a:latin typeface="Abadi" panose="020B0604020104020204" pitchFamily="34" charset="0"/>
              </a:rPr>
              <a:t>GridSearchCV</a:t>
            </a:r>
            <a:endParaRPr lang="en-GB" sz="14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marL="520700" lvl="1" indent="-342900"/>
            <a:r>
              <a:rPr lang="en-GB" sz="1400" dirty="0">
                <a:solidFill>
                  <a:schemeClr val="tx1"/>
                </a:solidFill>
                <a:latin typeface="Abadi" panose="020B0604020104020204" pitchFamily="34" charset="0"/>
              </a:rPr>
              <a:t>Plotting confusion matrices </a:t>
            </a:r>
          </a:p>
          <a:p>
            <a:pPr marL="520700" lvl="1" indent="-342900"/>
            <a:r>
              <a:rPr lang="en-GB" sz="1400" dirty="0">
                <a:solidFill>
                  <a:schemeClr val="tx1"/>
                </a:solidFill>
                <a:latin typeface="Abadi" panose="020B0604020104020204" pitchFamily="34" charset="0"/>
              </a:rPr>
              <a:t>Assessing the accuracy of each classification model</a:t>
            </a:r>
          </a:p>
          <a:p>
            <a:endParaRPr lang="en-US" sz="15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62866"/>
            <a:ext cx="10515600" cy="89655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</a:t>
            </a:r>
            <a:r>
              <a:rPr lang="en-GB" sz="2200" dirty="0">
                <a:solidFill>
                  <a:schemeClr val="tx1"/>
                </a:solidFill>
                <a:latin typeface="Abadi" panose="020B0604020104020204" pitchFamily="34" charset="0"/>
              </a:rPr>
              <a:t>from spacexdata.com and </a:t>
            </a:r>
            <a:r>
              <a:rPr lang="en-US" sz="2200" dirty="0">
                <a:latin typeface="Abadi" panose="020B0604020104020204" pitchFamily="34" charset="0"/>
                <a:hlinkClick r:id="rId3"/>
              </a:rPr>
              <a:t>List of Falcon 9 and Falcon Heavy launches (2010–2019) - Wikipedia</a:t>
            </a:r>
            <a:endParaRPr lang="en-GB" sz="22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GB" sz="15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GB" sz="15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E09C8E3A-9990-63B4-05CE-E0C7E72B6986}"/>
              </a:ext>
            </a:extLst>
          </p:cNvPr>
          <p:cNvSpPr txBox="1">
            <a:spLocks/>
          </p:cNvSpPr>
          <p:nvPr/>
        </p:nvSpPr>
        <p:spPr>
          <a:xfrm>
            <a:off x="680673" y="2448773"/>
            <a:ext cx="10515600" cy="8965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Spacexdata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collected through API contains the historical data of the launches with information pertaining to site of the launch, payload, launch specification, its landing outcome and other details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response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Stored in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Data Manipulation Language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Focus on Falcon 9 launches</a:t>
            </a:r>
            <a:endParaRPr lang="en-GB" sz="2200" dirty="0">
              <a:latin typeface="Abadi" panose="020B06040201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500" dirty="0">
              <a:latin typeface="Abadi" panose="020B06040201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500" dirty="0"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00020" y="3696657"/>
            <a:ext cx="6715178" cy="20186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err="1">
                <a:hlinkClick r:id="rId3"/>
              </a:rPr>
              <a:t>IBMCertProject</a:t>
            </a:r>
            <a:r>
              <a:rPr lang="en-US" sz="1600" dirty="0">
                <a:hlinkClick r:id="rId3"/>
              </a:rPr>
              <a:t>/01.data-collection-api.ipynb at main · </a:t>
            </a:r>
            <a:r>
              <a:rPr lang="en-US" sz="1600" dirty="0" err="1">
                <a:hlinkClick r:id="rId3"/>
              </a:rPr>
              <a:t>inazim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IBMCertProject</a:t>
            </a:r>
            <a:r>
              <a:rPr lang="en-US" sz="1600" dirty="0">
                <a:hlinkClick r:id="rId3"/>
              </a:rPr>
              <a:t> (github.com)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FA178EB-F17D-212D-6AD7-6FA4BB7016A0}"/>
              </a:ext>
            </a:extLst>
          </p:cNvPr>
          <p:cNvSpPr/>
          <p:nvPr/>
        </p:nvSpPr>
        <p:spPr>
          <a:xfrm>
            <a:off x="8332204" y="1198021"/>
            <a:ext cx="2743200" cy="113786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Import Launch Data using GET method from </a:t>
            </a:r>
            <a:r>
              <a:rPr lang="en-US" dirty="0" err="1"/>
              <a:t>Spacex</a:t>
            </a:r>
            <a:r>
              <a:rPr lang="en-US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96523B-FE0E-47CD-E9B3-1FC92A21794D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9703804" y="2335883"/>
            <a:ext cx="0" cy="424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A3DCD9-0ED9-A02D-F638-DF21DCF2054D}"/>
              </a:ext>
            </a:extLst>
          </p:cNvPr>
          <p:cNvSpPr/>
          <p:nvPr/>
        </p:nvSpPr>
        <p:spPr>
          <a:xfrm>
            <a:off x="8332204" y="2760638"/>
            <a:ext cx="2743200" cy="113786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Normalize data and place it in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F46054-1CEB-5AF9-AA73-0C4857B7E287}"/>
              </a:ext>
            </a:extLst>
          </p:cNvPr>
          <p:cNvSpPr/>
          <p:nvPr/>
        </p:nvSpPr>
        <p:spPr>
          <a:xfrm>
            <a:off x="8332204" y="4255720"/>
            <a:ext cx="2743200" cy="113786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Scrub and organize the data for missing values and other details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22EE376-2B2E-D8F5-C29A-7E4BB02508B7}"/>
              </a:ext>
            </a:extLst>
          </p:cNvPr>
          <p:cNvSpPr/>
          <p:nvPr/>
        </p:nvSpPr>
        <p:spPr>
          <a:xfrm>
            <a:off x="8332204" y="5683734"/>
            <a:ext cx="2743200" cy="113786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Falcon 9 Data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22A7F3-C70B-2C0D-84B4-6B23D6805D66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703804" y="3850127"/>
            <a:ext cx="0" cy="405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C1FB8B-8E0D-FE27-F188-9ACD09B29683}"/>
              </a:ext>
            </a:extLst>
          </p:cNvPr>
          <p:cNvCxnSpPr>
            <a:cxnSpLocks/>
          </p:cNvCxnSpPr>
          <p:nvPr/>
        </p:nvCxnSpPr>
        <p:spPr>
          <a:xfrm>
            <a:off x="9703804" y="5309671"/>
            <a:ext cx="0" cy="405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08D24BC3-746C-4F2E-F4F1-A6ADF57D4181}"/>
              </a:ext>
            </a:extLst>
          </p:cNvPr>
          <p:cNvSpPr txBox="1">
            <a:spLocks/>
          </p:cNvSpPr>
          <p:nvPr/>
        </p:nvSpPr>
        <p:spPr>
          <a:xfrm>
            <a:off x="411282" y="1562866"/>
            <a:ext cx="7459588" cy="8965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provides its launch data on its website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1B7C1C-4568-A932-9C09-4ED7EAE1B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15" y="2324935"/>
            <a:ext cx="7864522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987851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Started with Data Analysis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Calculated the Summary values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# of Launches on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Eachsite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# of Occurrences on Each Orbit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Calculated # of occurrences of mission outcome per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Hot encoding the Landing 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Wrangling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BB9C786-E835-A6BC-A9A1-D75C487C1487}"/>
              </a:ext>
            </a:extLst>
          </p:cNvPr>
          <p:cNvSpPr txBox="1">
            <a:spLocks/>
          </p:cNvSpPr>
          <p:nvPr/>
        </p:nvSpPr>
        <p:spPr>
          <a:xfrm>
            <a:off x="8714772" y="638279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3602A4-3851-EA63-31BB-C506FC53C9F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9703804" y="2693103"/>
            <a:ext cx="0" cy="424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A2BEC58-02B4-4BA1-E09F-D4528B16EEFE}"/>
              </a:ext>
            </a:extLst>
          </p:cNvPr>
          <p:cNvSpPr/>
          <p:nvPr/>
        </p:nvSpPr>
        <p:spPr>
          <a:xfrm>
            <a:off x="8332204" y="3117858"/>
            <a:ext cx="2743200" cy="113786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Summarizations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B64AF0E-91F7-CCC0-07E3-CDC7F85A1313}"/>
              </a:ext>
            </a:extLst>
          </p:cNvPr>
          <p:cNvSpPr/>
          <p:nvPr/>
        </p:nvSpPr>
        <p:spPr>
          <a:xfrm>
            <a:off x="8332204" y="4612940"/>
            <a:ext cx="2743200" cy="113786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Hot Encoding of Landing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6AF1B3-34C9-C4AE-EA1C-5AE3AE1E9B3B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703804" y="4207347"/>
            <a:ext cx="0" cy="405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CECBB9-09A1-F41E-1D9A-286634A8F719}"/>
              </a:ext>
            </a:extLst>
          </p:cNvPr>
          <p:cNvSpPr/>
          <p:nvPr/>
        </p:nvSpPr>
        <p:spPr>
          <a:xfrm>
            <a:off x="8332204" y="1555241"/>
            <a:ext cx="2743200" cy="113786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61A973-4B27-76AD-3F80-422DB974AD95}"/>
              </a:ext>
            </a:extLst>
          </p:cNvPr>
          <p:cNvSpPr txBox="1"/>
          <p:nvPr/>
        </p:nvSpPr>
        <p:spPr>
          <a:xfrm>
            <a:off x="811797" y="566213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3"/>
              </a:rPr>
              <a:t>IBMCertProject</a:t>
            </a:r>
            <a:r>
              <a:rPr lang="en-US" dirty="0">
                <a:hlinkClick r:id="rId3"/>
              </a:rPr>
              <a:t>/02.data_wrangling_jupyterlite.jupyterlite.ipynb at main · </a:t>
            </a:r>
            <a:r>
              <a:rPr lang="en-US" dirty="0" err="1">
                <a:hlinkClick r:id="rId3"/>
              </a:rPr>
              <a:t>inazim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IBMCertProject</a:t>
            </a:r>
            <a:r>
              <a:rPr lang="en-US" dirty="0">
                <a:hlinkClick r:id="rId3"/>
              </a:rPr>
              <a:t>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</TotalTime>
  <Words>2085</Words>
  <Application>Microsoft Office PowerPoint</Application>
  <PresentationFormat>Widescreen</PresentationFormat>
  <Paragraphs>277</Paragraphs>
  <Slides>50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Abadi</vt:lpstr>
      <vt:lpstr>Arial</vt:lpstr>
      <vt:lpstr>Arial Black</vt:lpstr>
      <vt:lpstr>Calibri</vt:lpstr>
      <vt:lpstr>Calibri Light</vt:lpstr>
      <vt:lpstr>Cambria Math</vt:lpstr>
      <vt:lpstr>IBM Plex Mono SemiBold</vt:lpstr>
      <vt:lpstr>IBM Plex Mono Text</vt:lpstr>
      <vt:lpstr>Open Sans</vt:lpstr>
      <vt:lpstr>Wingdings</vt:lpstr>
      <vt:lpstr>Custom Design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Launch Site VS. FLIGHT NUMBER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Proximity of the Launch site the Roads</vt:lpstr>
      <vt:lpstr>PowerPoint Presentation</vt:lpstr>
      <vt:lpstr>Launch Success Ratio</vt:lpstr>
      <vt:lpstr>Pie chart – with Success Rate of KSC LC-391</vt:lpstr>
      <vt:lpstr>Launch Outcome VS. Payload scatter plot for all sites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Nazim Syed</cp:lastModifiedBy>
  <cp:revision>205</cp:revision>
  <dcterms:created xsi:type="dcterms:W3CDTF">2021-04-29T18:58:34Z</dcterms:created>
  <dcterms:modified xsi:type="dcterms:W3CDTF">2023-05-31T12:27:42Z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